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sldIdLst>
    <p:sldId id="256" r:id="rId2"/>
    <p:sldId id="276" r:id="rId3"/>
    <p:sldId id="257" r:id="rId4"/>
    <p:sldId id="258" r:id="rId5"/>
    <p:sldId id="259" r:id="rId6"/>
    <p:sldId id="268" r:id="rId7"/>
    <p:sldId id="281" r:id="rId8"/>
    <p:sldId id="260" r:id="rId9"/>
    <p:sldId id="261" r:id="rId10"/>
    <p:sldId id="277" r:id="rId11"/>
    <p:sldId id="262" r:id="rId12"/>
    <p:sldId id="264" r:id="rId13"/>
    <p:sldId id="280" r:id="rId14"/>
    <p:sldId id="278" r:id="rId15"/>
    <p:sldId id="279" r:id="rId16"/>
    <p:sldId id="275" r:id="rId17"/>
    <p:sldId id="282" r:id="rId18"/>
    <p:sldId id="265" r:id="rId19"/>
    <p:sldId id="266" r:id="rId20"/>
    <p:sldId id="267" r:id="rId21"/>
    <p:sldId id="272" r:id="rId22"/>
    <p:sldId id="271" r:id="rId23"/>
    <p:sldId id="269" r:id="rId24"/>
    <p:sldId id="270" r:id="rId25"/>
    <p:sldId id="274" r:id="rId2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64787" autoAdjust="0"/>
  </p:normalViewPr>
  <p:slideViewPr>
    <p:cSldViewPr>
      <p:cViewPr varScale="1">
        <p:scale>
          <a:sx n="46" d="100"/>
          <a:sy n="46" d="100"/>
        </p:scale>
        <p:origin x="6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0E9BF1D-9B82-4BFA-B4A3-D573F46CC37B}"/>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34819" name="Rectangle 3">
            <a:extLst>
              <a:ext uri="{FF2B5EF4-FFF2-40B4-BE49-F238E27FC236}">
                <a16:creationId xmlns:a16="http://schemas.microsoft.com/office/drawing/2014/main" id="{EE31F666-5040-4D74-AA6A-1AAD7C7EEE1E}"/>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3076" name="Rectangle 4">
            <a:extLst>
              <a:ext uri="{FF2B5EF4-FFF2-40B4-BE49-F238E27FC236}">
                <a16:creationId xmlns:a16="http://schemas.microsoft.com/office/drawing/2014/main" id="{016832B1-E820-49C2-82CA-0C3AC0AEC75C}"/>
              </a:ext>
            </a:extLst>
          </p:cNvPr>
          <p:cNvSpPr>
            <a:spLocks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a:extLst>
              <a:ext uri="{FF2B5EF4-FFF2-40B4-BE49-F238E27FC236}">
                <a16:creationId xmlns:a16="http://schemas.microsoft.com/office/drawing/2014/main" id="{A9CEDE82-CE40-4D7F-9C70-9C647532CFF8}"/>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a:extLst>
              <a:ext uri="{FF2B5EF4-FFF2-40B4-BE49-F238E27FC236}">
                <a16:creationId xmlns:a16="http://schemas.microsoft.com/office/drawing/2014/main" id="{D3F2B293-09A5-489D-956C-71305234E3F1}"/>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34823" name="Rectangle 7">
            <a:extLst>
              <a:ext uri="{FF2B5EF4-FFF2-40B4-BE49-F238E27FC236}">
                <a16:creationId xmlns:a16="http://schemas.microsoft.com/office/drawing/2014/main" id="{CC17CFF9-7F36-405B-B0F4-90A4B07D8ED2}"/>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fld id="{11C56297-8FB7-456B-B6B1-8DE91BA613E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27B6F47F-43D5-4099-ACC2-238FC6321160}"/>
              </a:ext>
            </a:extLst>
          </p:cNvPr>
          <p:cNvSpPr>
            <a:spLocks noGrp="1" noRot="1" noChangeAspect="1" noTextEdit="1"/>
          </p:cNvSpPr>
          <p:nvPr>
            <p:ph type="sldImg"/>
          </p:nvPr>
        </p:nvSpPr>
        <p:spPr>
          <a:ln/>
        </p:spPr>
      </p:sp>
      <p:sp>
        <p:nvSpPr>
          <p:cNvPr id="5123" name="Notes Placeholder 2">
            <a:extLst>
              <a:ext uri="{FF2B5EF4-FFF2-40B4-BE49-F238E27FC236}">
                <a16:creationId xmlns:a16="http://schemas.microsoft.com/office/drawing/2014/main" id="{9BE05A14-31DF-4821-B121-BD629C370D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124" name="Slide Number Placeholder 3">
            <a:extLst>
              <a:ext uri="{FF2B5EF4-FFF2-40B4-BE49-F238E27FC236}">
                <a16:creationId xmlns:a16="http://schemas.microsoft.com/office/drawing/2014/main" id="{0E992E4B-3482-47BF-8F41-59AC4C5836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55650" indent="-290513">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63638" indent="-231775">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30363" indent="-231775">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95500" indent="-231775">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527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30099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671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9243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D02B8AE8-74AE-49FD-8F25-189CB009D25B}" type="slidenum">
              <a:rPr kumimoji="0" lang="en-US" altLang="en-US"/>
              <a:pPr>
                <a:spcBef>
                  <a:spcPct val="0"/>
                </a:spcBef>
              </a:pPr>
              <a:t>1</a:t>
            </a:fld>
            <a:endParaRPr kumimoji="0"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254C99E-24A8-49F4-8CA5-F2B3C4D68CF8}"/>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B1E2B4F9-FCEA-4782-8632-50BBF71A2368}"/>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The first is an apartment fire in Wake County &amp; the second is an apartment fire in Nash County.</a:t>
            </a:r>
          </a:p>
          <a:p>
            <a:pPr>
              <a:defRPr/>
            </a:pPr>
            <a:endParaRPr lang="en-US" altLang="en-US" dirty="0"/>
          </a:p>
          <a:p>
            <a:pPr>
              <a:defRPr/>
            </a:pPr>
            <a:r>
              <a:rPr lang="en-US" altLang="en-US" dirty="0"/>
              <a:t>The third is house fire caused by a lightning strike in August 2013 in Randolph County &amp; the fourth is a house fire caused by a lightning strike in September 2013 in Warren County.</a:t>
            </a:r>
          </a:p>
          <a:p>
            <a:pPr>
              <a:defRPr/>
            </a:pPr>
            <a:endParaRPr lang="en-US" altLang="en-US" dirty="0"/>
          </a:p>
          <a:p>
            <a:pPr>
              <a:defRPr/>
            </a:pPr>
            <a:r>
              <a:rPr lang="en-US" altLang="en-US" dirty="0"/>
              <a:t>Did you know that if a fire starts in your home you may have as little as two minutes to escape? During a fire, early warning from a working smoke alarm plus a fire escape plan that has been practiced regularly can save lives. Learn what else to do to keep your loved ones safe!</a:t>
            </a:r>
          </a:p>
          <a:p>
            <a:pPr>
              <a:defRPr/>
            </a:pPr>
            <a:endParaRPr lang="en-US" altLang="en-US" dirty="0"/>
          </a:p>
          <a:p>
            <a:pPr>
              <a:defRPr/>
            </a:pPr>
            <a:r>
              <a:rPr lang="en-US" altLang="en-US" dirty="0"/>
              <a:t>Top Tips for Fire Safety</a:t>
            </a:r>
          </a:p>
          <a:p>
            <a:pPr marL="174708" indent="-174708">
              <a:buFont typeface="Arial" panose="020B0604020202020204" pitchFamily="34" charset="0"/>
              <a:buChar char="•"/>
              <a:defRPr/>
            </a:pPr>
            <a:r>
              <a:rPr lang="en-US" altLang="en-US"/>
              <a:t>Install </a:t>
            </a:r>
            <a:r>
              <a:rPr lang="en-US" altLang="en-US" dirty="0"/>
              <a:t>smoke alarms on every level of your home, inside bedrooms and outside sleeping areas.</a:t>
            </a:r>
          </a:p>
          <a:p>
            <a:pPr marL="174708" indent="-174708">
              <a:buFont typeface="Arial" panose="020B0604020202020204" pitchFamily="34" charset="0"/>
              <a:buChar char="•"/>
              <a:defRPr/>
            </a:pPr>
            <a:r>
              <a:rPr lang="en-US" altLang="en-US" dirty="0"/>
              <a:t>Test smoke alarms every month. If they’re not working, change the batteries.</a:t>
            </a:r>
          </a:p>
          <a:p>
            <a:pPr marL="174708" indent="-174708">
              <a:buFont typeface="Arial" panose="020B0604020202020204" pitchFamily="34" charset="0"/>
              <a:buChar char="•"/>
              <a:defRPr/>
            </a:pPr>
            <a:r>
              <a:rPr lang="en-US" altLang="en-US" dirty="0"/>
              <a:t>Talk with all family members about a fire escape plan and practice the plan twice a year.</a:t>
            </a:r>
          </a:p>
          <a:p>
            <a:pPr marL="174708" indent="-174708">
              <a:buFont typeface="Arial" panose="020B0604020202020204" pitchFamily="34" charset="0"/>
              <a:buChar char="•"/>
              <a:defRPr/>
            </a:pPr>
            <a:r>
              <a:rPr lang="en-US" altLang="en-US" dirty="0"/>
              <a:t>If a fire occurs in your home, GET OUT, STAY OUT and CALL FOR HELP. Never go back inside for anything or anyone.</a:t>
            </a:r>
          </a:p>
        </p:txBody>
      </p:sp>
      <p:sp>
        <p:nvSpPr>
          <p:cNvPr id="23556" name="Slide Number Placeholder 3">
            <a:extLst>
              <a:ext uri="{FF2B5EF4-FFF2-40B4-BE49-F238E27FC236}">
                <a16:creationId xmlns:a16="http://schemas.microsoft.com/office/drawing/2014/main" id="{44E07099-9CFE-4421-8971-018EA43461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55650" indent="-290513">
              <a:defRPr sz="2400">
                <a:solidFill>
                  <a:schemeClr val="tx1"/>
                </a:solidFill>
                <a:latin typeface="Times New Roman" panose="02020603050405020304" pitchFamily="18" charset="0"/>
                <a:cs typeface="Times New Roman" panose="02020603050405020304" pitchFamily="18" charset="0"/>
              </a:defRPr>
            </a:lvl2pPr>
            <a:lvl3pPr marL="1163638" indent="-231775">
              <a:defRPr sz="2400">
                <a:solidFill>
                  <a:schemeClr val="tx1"/>
                </a:solidFill>
                <a:latin typeface="Times New Roman" panose="02020603050405020304" pitchFamily="18" charset="0"/>
                <a:cs typeface="Times New Roman" panose="02020603050405020304" pitchFamily="18" charset="0"/>
              </a:defRPr>
            </a:lvl3pPr>
            <a:lvl4pPr marL="1630363" indent="-231775">
              <a:defRPr sz="2400">
                <a:solidFill>
                  <a:schemeClr val="tx1"/>
                </a:solidFill>
                <a:latin typeface="Times New Roman" panose="02020603050405020304" pitchFamily="18" charset="0"/>
                <a:cs typeface="Times New Roman" panose="02020603050405020304" pitchFamily="18" charset="0"/>
              </a:defRPr>
            </a:lvl4pPr>
            <a:lvl5pPr marL="2095500" indent="-231775">
              <a:defRPr sz="2400">
                <a:solidFill>
                  <a:schemeClr val="tx1"/>
                </a:solidFill>
                <a:latin typeface="Times New Roman" panose="02020603050405020304" pitchFamily="18" charset="0"/>
                <a:cs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65D3D758-4B77-47E9-B856-2804973331C7}"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3EAF194E-DBB9-4841-ACD4-190FFB85F0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55650" indent="-290513">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63638" indent="-231775">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30363" indent="-231775">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95500" indent="-231775">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527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30099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671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9243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6865BC22-E4C6-44E0-ACD8-57B613DBB8C4}" type="slidenum">
              <a:rPr kumimoji="0" lang="en-US" altLang="en-US"/>
              <a:pPr>
                <a:spcBef>
                  <a:spcPct val="0"/>
                </a:spcBef>
              </a:pPr>
              <a:t>11</a:t>
            </a:fld>
            <a:endParaRPr kumimoji="0" lang="en-US" altLang="en-US"/>
          </a:p>
        </p:txBody>
      </p:sp>
      <p:sp>
        <p:nvSpPr>
          <p:cNvPr id="25603" name="Rectangle 2">
            <a:extLst>
              <a:ext uri="{FF2B5EF4-FFF2-40B4-BE49-F238E27FC236}">
                <a16:creationId xmlns:a16="http://schemas.microsoft.com/office/drawing/2014/main" id="{B5B42D04-6619-4B62-98CC-46D25DCE2D0F}"/>
              </a:ext>
            </a:extLst>
          </p:cNvPr>
          <p:cNvSpPr>
            <a:spLocks noChangeArrowheads="1" noTextEdit="1"/>
          </p:cNvSpPr>
          <p:nvPr>
            <p:ph type="sldImg"/>
          </p:nvPr>
        </p:nvSpPr>
        <p:spPr>
          <a:ln/>
        </p:spPr>
      </p:sp>
      <p:sp>
        <p:nvSpPr>
          <p:cNvPr id="22532" name="Rectangle 3">
            <a:extLst>
              <a:ext uri="{FF2B5EF4-FFF2-40B4-BE49-F238E27FC236}">
                <a16:creationId xmlns:a16="http://schemas.microsoft.com/office/drawing/2014/main" id="{AB0A3190-BD42-4E69-9F80-AF1E04489BB5}"/>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These are all images from the Raleigh 2011 tornado.</a:t>
            </a:r>
          </a:p>
          <a:p>
            <a:pPr>
              <a:defRPr/>
            </a:pPr>
            <a:endParaRPr lang="en-US" altLang="en-US" dirty="0"/>
          </a:p>
          <a:p>
            <a:pPr>
              <a:defRPr/>
            </a:pPr>
            <a:r>
              <a:rPr lang="en-US" altLang="en-US" dirty="0"/>
              <a:t>For Tornados</a:t>
            </a:r>
          </a:p>
          <a:p>
            <a:pPr>
              <a:defRPr/>
            </a:pPr>
            <a:r>
              <a:rPr lang="en-US" altLang="en-US" dirty="0"/>
              <a:t>If you’re in a:</a:t>
            </a:r>
          </a:p>
          <a:p>
            <a:pPr>
              <a:defRPr/>
            </a:pPr>
            <a:r>
              <a:rPr lang="en-US" altLang="en-US" dirty="0"/>
              <a:t>A structure (e.g. residence, small building, school, nursing home, hospital, factory, shopping center, high-rise building) - Go to a pre-designated shelter area such as a safe room, basement, storm cellar, or the lowest building level. Do not open windows.</a:t>
            </a:r>
          </a:p>
          <a:p>
            <a:pPr>
              <a:defRPr/>
            </a:pPr>
            <a:endParaRPr lang="en-US" altLang="en-US" dirty="0"/>
          </a:p>
          <a:p>
            <a:pPr>
              <a:defRPr/>
            </a:pPr>
            <a:r>
              <a:rPr lang="en-US" altLang="en-US" dirty="0"/>
              <a:t>A vehicle, trailer, or mobile home - Get out immediately and go to the lowest floor of a sturdy, nearby building or a storm shelter. Mobile homes, even if tied down, offer little protection from tornadoes.</a:t>
            </a:r>
          </a:p>
          <a:p>
            <a:pPr>
              <a:defRPr/>
            </a:pPr>
            <a:r>
              <a:rPr lang="en-US" altLang="en-US" dirty="0"/>
              <a:t>The outside with no shelter - Lie flat in a nearby ditch or depression and cover your head with your hands; Watch out for flying debris. </a:t>
            </a:r>
          </a:p>
          <a:p>
            <a:pPr eaLnBrk="1" hangingPunct="1">
              <a:defRPr/>
            </a:pPr>
            <a:endParaRPr lang="en-US" altLang="en-US" dirty="0"/>
          </a:p>
          <a:p>
            <a:pPr eaLnBrk="1" hangingPunct="1">
              <a:defRPr/>
            </a:pPr>
            <a:r>
              <a:rPr lang="en-US" altLang="en-US" dirty="0"/>
              <a:t>Tornadoes are violent by nature. They are capable of completely destroying well-made structures, uprooting trees and hurling objects through the air like deadly missiles. A tornado is a violently rotating column of air extending from the base of a thunderstorm down to the ground. Tornado intensities are classified on the Fujita Scale with ratings between F0 (weakest) to F5 (strongest). Although severe tornadoes are more common in the Plains States, tornadoes have been reported in every state.</a:t>
            </a:r>
          </a:p>
          <a:p>
            <a:pPr eaLnBrk="1" hangingPunct="1">
              <a:defRPr/>
            </a:pPr>
            <a:endParaRPr lang="en-US" altLang="en-US" dirty="0"/>
          </a:p>
          <a:p>
            <a:pPr eaLnBrk="1" hangingPunct="1">
              <a:defRPr/>
            </a:pPr>
            <a:r>
              <a:rPr lang="en-US" altLang="en-US" dirty="0"/>
              <a:t>Know the Difference</a:t>
            </a:r>
          </a:p>
          <a:p>
            <a:pPr marL="174708" indent="-174708" eaLnBrk="1" hangingPunct="1">
              <a:buFont typeface="Arial" panose="020B0604020202020204" pitchFamily="34" charset="0"/>
              <a:buChar char="•"/>
              <a:defRPr/>
            </a:pPr>
            <a:r>
              <a:rPr lang="en-US" altLang="en-US" u="sng" dirty="0"/>
              <a:t>Tornado Watch </a:t>
            </a:r>
            <a:r>
              <a:rPr lang="en-US" altLang="en-US" dirty="0"/>
              <a:t>- Tornadoes are possible in and near the watch area. Review and discuss your emergency plans, and check supplies and your safe room. Be ready to act quickly if a warning is issued or you suspect a tornado is approaching. Acting early helps to save lives!</a:t>
            </a:r>
          </a:p>
          <a:p>
            <a:pPr marL="174708" indent="-174708" eaLnBrk="1" hangingPunct="1">
              <a:buFont typeface="Arial" panose="020B0604020202020204" pitchFamily="34" charset="0"/>
              <a:buChar char="•"/>
              <a:defRPr/>
            </a:pPr>
            <a:r>
              <a:rPr lang="en-US" altLang="en-US" u="sng" dirty="0"/>
              <a:t>Tornado Warning </a:t>
            </a:r>
            <a:r>
              <a:rPr lang="en-US" altLang="en-US" dirty="0"/>
              <a:t>- A tornado has been sighted or indicated by weather radar. Tornado warnings indicate imminent danger to life and property. Go immediately under ground to a basement, storm cellar or an interior room (closet, hallway or bathroom).</a:t>
            </a:r>
          </a:p>
          <a:p>
            <a:pPr eaLnBrk="1" hangingPunct="1">
              <a:defRPr/>
            </a:pPr>
            <a:endParaRPr lang="en-US" altLang="en-US" dirty="0"/>
          </a:p>
          <a:p>
            <a:pPr eaLnBrk="1" hangingPunct="1">
              <a:defRPr/>
            </a:pPr>
            <a:r>
              <a:rPr lang="en-US" altLang="en-US" dirty="0"/>
              <a:t>How to Prepare for a Tornado</a:t>
            </a:r>
          </a:p>
          <a:p>
            <a:pPr marL="174708" indent="-174708" eaLnBrk="1" hangingPunct="1">
              <a:buFont typeface="Arial" panose="020B0604020202020204" pitchFamily="34" charset="0"/>
              <a:buChar char="•"/>
              <a:defRPr/>
            </a:pPr>
            <a:r>
              <a:rPr lang="en-US" altLang="en-US" dirty="0"/>
              <a:t>During any storm, listen to local news or a NOAA Weather Radio to stay informed about tornado watches and warnings.</a:t>
            </a:r>
          </a:p>
          <a:p>
            <a:pPr marL="174708" indent="-174708" eaLnBrk="1" hangingPunct="1">
              <a:buFont typeface="Arial" panose="020B0604020202020204" pitchFamily="34" charset="0"/>
              <a:buChar char="•"/>
              <a:defRPr/>
            </a:pPr>
            <a:r>
              <a:rPr lang="en-US" altLang="en-US" dirty="0"/>
              <a:t>Know your community's warning system. Communities have different ways of warning residents about tornados, with many having sirens intended for outdoor warning purposes.</a:t>
            </a:r>
          </a:p>
          <a:p>
            <a:pPr marL="174708" indent="-174708" eaLnBrk="1" hangingPunct="1">
              <a:buFont typeface="Arial" panose="020B0604020202020204" pitchFamily="34" charset="0"/>
              <a:buChar char="•"/>
              <a:defRPr/>
            </a:pPr>
            <a:r>
              <a:rPr lang="en-US" altLang="en-US" dirty="0"/>
              <a:t>Pick a safe room in your home where household members and pets may gather during a tornado. This should be a basement, storm cellar or an interior room on the lowest floor with no windows.</a:t>
            </a:r>
          </a:p>
          <a:p>
            <a:pPr marL="174708" indent="-174708" eaLnBrk="1" hangingPunct="1">
              <a:buFont typeface="Arial" panose="020B0604020202020204" pitchFamily="34" charset="0"/>
              <a:buChar char="•"/>
              <a:defRPr/>
            </a:pPr>
            <a:r>
              <a:rPr lang="en-US" altLang="en-US" dirty="0"/>
              <a:t>Practice periodic tornado drills so that everyone knows what to do if a tornado is approaching.</a:t>
            </a:r>
          </a:p>
          <a:p>
            <a:pPr marL="174708" indent="-174708" eaLnBrk="1" hangingPunct="1">
              <a:buFont typeface="Arial" panose="020B0604020202020204" pitchFamily="34" charset="0"/>
              <a:buChar char="•"/>
              <a:defRPr/>
            </a:pPr>
            <a:r>
              <a:rPr lang="en-US" altLang="en-US" dirty="0"/>
              <a:t>Consider having your safe room reinforced. Plans for reinforcing an interior room to provide better protection can be found on the FEMA web site.</a:t>
            </a:r>
          </a:p>
          <a:p>
            <a:pPr marL="174708" indent="-174708" eaLnBrk="1" hangingPunct="1">
              <a:buFont typeface="Arial" panose="020B0604020202020204" pitchFamily="34" charset="0"/>
              <a:buChar char="•"/>
              <a:defRPr/>
            </a:pPr>
            <a:r>
              <a:rPr lang="en-US" altLang="en-US" dirty="0"/>
              <a:t>Prepare for high winds by removing diseased and damaged limbs from trees.</a:t>
            </a:r>
          </a:p>
          <a:p>
            <a:pPr marL="174708" indent="-174708" eaLnBrk="1" hangingPunct="1">
              <a:buFont typeface="Arial" panose="020B0604020202020204" pitchFamily="34" charset="0"/>
              <a:buChar char="•"/>
              <a:defRPr/>
            </a:pPr>
            <a:r>
              <a:rPr lang="en-US" altLang="en-US" dirty="0"/>
              <a:t>Move or secure lawn furniture, trash cans, hanging plants or anything else that can be picked up by the wind and become a projectile.</a:t>
            </a:r>
          </a:p>
          <a:p>
            <a:pPr marL="174708" indent="-174708" eaLnBrk="1" hangingPunct="1">
              <a:buFont typeface="Arial" panose="020B0604020202020204" pitchFamily="34" charset="0"/>
              <a:buChar char="•"/>
              <a:defRPr/>
            </a:pPr>
            <a:r>
              <a:rPr lang="en-US" altLang="en-US" dirty="0"/>
              <a:t>Watch for tornado danger signs:</a:t>
            </a:r>
          </a:p>
          <a:p>
            <a:pPr marL="174708" indent="-174708" eaLnBrk="1" hangingPunct="1">
              <a:buFont typeface="Arial" panose="020B0604020202020204" pitchFamily="34" charset="0"/>
              <a:buChar char="•"/>
              <a:defRPr/>
            </a:pPr>
            <a:r>
              <a:rPr lang="en-US" altLang="en-US" dirty="0"/>
              <a:t>Dark, often greenish clouds – a phenomenon caused by hail</a:t>
            </a:r>
          </a:p>
          <a:p>
            <a:pPr marL="174708" indent="-174708" eaLnBrk="1" hangingPunct="1">
              <a:buFont typeface="Arial" panose="020B0604020202020204" pitchFamily="34" charset="0"/>
              <a:buChar char="•"/>
              <a:defRPr/>
            </a:pPr>
            <a:r>
              <a:rPr lang="en-US" altLang="en-US" dirty="0"/>
              <a:t>Wall cloud – an isolated lowering of the base of a thunderstorm</a:t>
            </a:r>
          </a:p>
          <a:p>
            <a:pPr marL="174708" indent="-174708" eaLnBrk="1" hangingPunct="1">
              <a:buFont typeface="Arial" panose="020B0604020202020204" pitchFamily="34" charset="0"/>
              <a:buChar char="•"/>
              <a:defRPr/>
            </a:pPr>
            <a:r>
              <a:rPr lang="en-US" altLang="en-US" dirty="0"/>
              <a:t>Cloud of debris</a:t>
            </a:r>
          </a:p>
          <a:p>
            <a:pPr marL="174708" indent="-174708" eaLnBrk="1" hangingPunct="1">
              <a:buFont typeface="Arial" panose="020B0604020202020204" pitchFamily="34" charset="0"/>
              <a:buChar char="•"/>
              <a:defRPr/>
            </a:pPr>
            <a:r>
              <a:rPr lang="en-US" altLang="en-US" dirty="0"/>
              <a:t>Large hail</a:t>
            </a:r>
          </a:p>
          <a:p>
            <a:pPr marL="174708" indent="-174708" eaLnBrk="1" hangingPunct="1">
              <a:buFont typeface="Arial" panose="020B0604020202020204" pitchFamily="34" charset="0"/>
              <a:buChar char="•"/>
              <a:defRPr/>
            </a:pPr>
            <a:r>
              <a:rPr lang="en-US" altLang="en-US" dirty="0"/>
              <a:t>Funnel cloud – a visible rotating extension of the cloud base</a:t>
            </a:r>
          </a:p>
          <a:p>
            <a:pPr marL="174708" indent="-174708" eaLnBrk="1" hangingPunct="1">
              <a:buFont typeface="Arial" panose="020B0604020202020204" pitchFamily="34" charset="0"/>
              <a:buChar char="•"/>
              <a:defRPr/>
            </a:pPr>
            <a:r>
              <a:rPr lang="en-US" altLang="en-US" dirty="0"/>
              <a:t>Roaring noise</a:t>
            </a:r>
          </a:p>
          <a:p>
            <a:pPr eaLnBrk="1" hangingPunct="1">
              <a:defRPr/>
            </a:pPr>
            <a:endParaRPr lang="en-US" altLang="en-US" dirty="0"/>
          </a:p>
          <a:p>
            <a:pPr eaLnBrk="1" hangingPunct="1">
              <a:defRPr/>
            </a:pPr>
            <a:endParaRPr lang="en-US" altLang="en-US" dirty="0"/>
          </a:p>
          <a:p>
            <a:pPr eaLnBrk="1" hangingPunct="1">
              <a:defRPr/>
            </a:pPr>
            <a:r>
              <a:rPr lang="en-US" altLang="en-US" dirty="0"/>
              <a:t>What to Do During a Tornado</a:t>
            </a:r>
          </a:p>
          <a:p>
            <a:pPr marL="174708" indent="-174708" eaLnBrk="1" hangingPunct="1">
              <a:buFont typeface="Arial" panose="020B0604020202020204" pitchFamily="34" charset="0"/>
              <a:buChar char="•"/>
              <a:defRPr/>
            </a:pPr>
            <a:r>
              <a:rPr lang="en-US" altLang="en-US" dirty="0"/>
              <a:t>The safest place to be is an underground shelter, basement or safe room.</a:t>
            </a:r>
          </a:p>
          <a:p>
            <a:pPr marL="174708" indent="-174708" eaLnBrk="1" hangingPunct="1">
              <a:buFont typeface="Arial" panose="020B0604020202020204" pitchFamily="34" charset="0"/>
              <a:buChar char="•"/>
              <a:defRPr/>
            </a:pPr>
            <a:r>
              <a:rPr lang="en-US" altLang="en-US" dirty="0"/>
              <a:t>If no underground shelter or safe room is available, a small, windowless interior room or hallway on the lowest level of a sturdy building is the safest alternative.</a:t>
            </a:r>
          </a:p>
          <a:p>
            <a:pPr marL="174708" indent="-174708" eaLnBrk="1" hangingPunct="1">
              <a:buFont typeface="Arial" panose="020B0604020202020204" pitchFamily="34" charset="0"/>
              <a:buChar char="•"/>
              <a:defRPr/>
            </a:pPr>
            <a:r>
              <a:rPr lang="en-US" altLang="en-US" dirty="0"/>
              <a:t>Mobile homes are not safe during tornadoes or other severe winds.</a:t>
            </a:r>
          </a:p>
          <a:p>
            <a:pPr marL="174708" indent="-174708" eaLnBrk="1" hangingPunct="1">
              <a:buFont typeface="Arial" panose="020B0604020202020204" pitchFamily="34" charset="0"/>
              <a:buChar char="•"/>
              <a:defRPr/>
            </a:pPr>
            <a:r>
              <a:rPr lang="en-US" altLang="en-US" dirty="0"/>
              <a:t>Do not seek shelter in a hallway or bathroom of a mobile home.</a:t>
            </a:r>
          </a:p>
          <a:p>
            <a:pPr marL="174708" indent="-174708" eaLnBrk="1" hangingPunct="1">
              <a:buFont typeface="Arial" panose="020B0604020202020204" pitchFamily="34" charset="0"/>
              <a:buChar char="•"/>
              <a:defRPr/>
            </a:pPr>
            <a:r>
              <a:rPr lang="en-US" altLang="en-US" dirty="0"/>
              <a:t>If you have access to a sturdy shelter or a vehicle, abandon your mobile home immediately.</a:t>
            </a:r>
          </a:p>
          <a:p>
            <a:pPr marL="174708" indent="-174708" eaLnBrk="1" hangingPunct="1">
              <a:buFont typeface="Arial" panose="020B0604020202020204" pitchFamily="34" charset="0"/>
              <a:buChar char="•"/>
              <a:defRPr/>
            </a:pPr>
            <a:r>
              <a:rPr lang="en-US" altLang="en-US" dirty="0"/>
              <a:t>Go to the nearest sturdy building or shelter immediately, using your seat belt if driving.</a:t>
            </a:r>
          </a:p>
          <a:p>
            <a:pPr marL="174708" indent="-174708" eaLnBrk="1" hangingPunct="1">
              <a:buFont typeface="Arial" panose="020B0604020202020204" pitchFamily="34" charset="0"/>
              <a:buChar char="•"/>
              <a:defRPr/>
            </a:pPr>
            <a:r>
              <a:rPr lang="en-US" altLang="en-US" dirty="0"/>
              <a:t>Do not wait until you see the tornado.</a:t>
            </a:r>
          </a:p>
          <a:p>
            <a:pPr marL="174708" indent="-174708" eaLnBrk="1" hangingPunct="1">
              <a:buFont typeface="Arial" panose="020B0604020202020204" pitchFamily="34" charset="0"/>
              <a:buChar char="•"/>
              <a:defRPr/>
            </a:pPr>
            <a:r>
              <a:rPr lang="en-US" altLang="en-US" dirty="0"/>
              <a:t>If you are caught outdoors, seek shelter in a basement, shelter or sturdy building. If you cannot quickly walk to a shelter:</a:t>
            </a:r>
          </a:p>
          <a:p>
            <a:pPr marL="174708" indent="-174708" eaLnBrk="1" hangingPunct="1">
              <a:buFont typeface="Arial" panose="020B0604020202020204" pitchFamily="34" charset="0"/>
              <a:buChar char="•"/>
              <a:defRPr/>
            </a:pPr>
            <a:r>
              <a:rPr lang="en-US" altLang="en-US" dirty="0"/>
              <a:t>Immediately get into a vehicle, buckle your seat belt and try to drive to the closest sturdy shelter.</a:t>
            </a:r>
          </a:p>
          <a:p>
            <a:pPr marL="174708" indent="-174708" eaLnBrk="1" hangingPunct="1">
              <a:buFont typeface="Arial" panose="020B0604020202020204" pitchFamily="34" charset="0"/>
              <a:buChar char="•"/>
              <a:defRPr/>
            </a:pPr>
            <a:r>
              <a:rPr lang="en-US" altLang="en-US" dirty="0"/>
              <a:t>If flying debris occurs while you are driving, pull over and park. Now you have the following options as a last resort:</a:t>
            </a:r>
          </a:p>
          <a:p>
            <a:pPr marL="174708" indent="-174708" eaLnBrk="1" hangingPunct="1">
              <a:buFont typeface="Arial" panose="020B0604020202020204" pitchFamily="34" charset="0"/>
              <a:buChar char="•"/>
              <a:defRPr/>
            </a:pPr>
            <a:r>
              <a:rPr lang="en-US" altLang="en-US" dirty="0"/>
              <a:t>Stay in the car with the seat belt on. Put your head down below the windows, covering with your hands and a blanket if possible. If you can safely get noticeably lower than the level of the roadway, exit your car and lie in that area, covering your head with your hands.</a:t>
            </a:r>
          </a:p>
          <a:p>
            <a:pPr marL="174708" indent="-174708" eaLnBrk="1" hangingPunct="1">
              <a:buFont typeface="Arial" panose="020B0604020202020204" pitchFamily="34" charset="0"/>
              <a:buChar char="•"/>
              <a:defRPr/>
            </a:pPr>
            <a:r>
              <a:rPr lang="en-US" altLang="en-US" dirty="0"/>
              <a:t>Your choice should be driven by your specific circumstances.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AF7E00E-586A-4729-8DDD-FAC1EC5F4F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55650" indent="-290513">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63638" indent="-231775">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30363" indent="-231775">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95500" indent="-231775">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527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30099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671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9243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977C9BC9-866A-44E0-B223-C9CE456B0268}" type="slidenum">
              <a:rPr kumimoji="0" lang="en-US" altLang="en-US"/>
              <a:pPr>
                <a:spcBef>
                  <a:spcPct val="0"/>
                </a:spcBef>
              </a:pPr>
              <a:t>12</a:t>
            </a:fld>
            <a:endParaRPr kumimoji="0" lang="en-US" altLang="en-US"/>
          </a:p>
        </p:txBody>
      </p:sp>
      <p:sp>
        <p:nvSpPr>
          <p:cNvPr id="27651" name="Rectangle 2">
            <a:extLst>
              <a:ext uri="{FF2B5EF4-FFF2-40B4-BE49-F238E27FC236}">
                <a16:creationId xmlns:a16="http://schemas.microsoft.com/office/drawing/2014/main" id="{68B966FA-5514-4E88-898A-EC28F4E543CF}"/>
              </a:ext>
            </a:extLst>
          </p:cNvPr>
          <p:cNvSpPr>
            <a:spLocks noChangeArrowheads="1" noTextEdit="1"/>
          </p:cNvSpPr>
          <p:nvPr>
            <p:ph type="sldImg"/>
          </p:nvPr>
        </p:nvSpPr>
        <p:spPr>
          <a:ln/>
        </p:spPr>
      </p:sp>
      <p:sp>
        <p:nvSpPr>
          <p:cNvPr id="24580" name="Rectangle 3">
            <a:extLst>
              <a:ext uri="{FF2B5EF4-FFF2-40B4-BE49-F238E27FC236}">
                <a16:creationId xmlns:a16="http://schemas.microsoft.com/office/drawing/2014/main" id="{AC25868D-8F55-4458-B48F-FC9DBDC366DF}"/>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If a flood is likely in your area, you should:</a:t>
            </a:r>
          </a:p>
          <a:p>
            <a:pPr marL="931774" lvl="1" indent="-465887">
              <a:buFontTx/>
              <a:buChar char="•"/>
              <a:defRPr/>
            </a:pPr>
            <a:r>
              <a:rPr lang="en-US" altLang="en-US" dirty="0"/>
              <a:t>Listen to the radio or television for information.</a:t>
            </a:r>
          </a:p>
          <a:p>
            <a:pPr marL="931774" lvl="1" indent="-465887">
              <a:buFontTx/>
              <a:buChar char="•"/>
              <a:defRPr/>
            </a:pPr>
            <a:r>
              <a:rPr lang="en-US" altLang="en-US" dirty="0"/>
              <a:t>Be aware that flash flooding can occur. If there is any possibility of a flash flood, move immediately to higher ground. </a:t>
            </a:r>
          </a:p>
          <a:p>
            <a:pPr marL="931774" lvl="1" indent="-465887">
              <a:buFontTx/>
              <a:buChar char="•"/>
              <a:defRPr/>
            </a:pPr>
            <a:r>
              <a:rPr lang="en-US" altLang="en-US" dirty="0"/>
              <a:t>Be aware of streams, drainage channels, canyons, and other areas known to flood suddenly. </a:t>
            </a:r>
          </a:p>
          <a:p>
            <a:pPr>
              <a:defRPr/>
            </a:pPr>
            <a:endParaRPr lang="en-US" altLang="en-US" dirty="0"/>
          </a:p>
          <a:p>
            <a:pPr>
              <a:defRPr/>
            </a:pPr>
            <a:r>
              <a:rPr lang="en-US" altLang="en-US" dirty="0"/>
              <a:t>If you must prepare to evacuate, you should do the following:  Secure your home. If you have time, bring in outdoor furniture. Move essential items to an upper floor.</a:t>
            </a:r>
          </a:p>
          <a:p>
            <a:pPr>
              <a:defRPr/>
            </a:pPr>
            <a:endParaRPr lang="en-US" altLang="en-US" dirty="0"/>
          </a:p>
          <a:p>
            <a:pPr>
              <a:defRPr/>
            </a:pPr>
            <a:r>
              <a:rPr lang="en-US" altLang="en-US" dirty="0"/>
              <a:t>Turn off utilities at the main switches or valves if instructed to do so. Disconnect electrical appliances. Do not touch electrical equipment if you are wet or standing in water.</a:t>
            </a:r>
          </a:p>
          <a:p>
            <a:pPr eaLnBrk="1" hangingPunct="1">
              <a:defRPr/>
            </a:pPr>
            <a:endParaRPr lang="en-US" altLang="en-US" dirty="0"/>
          </a:p>
          <a:p>
            <a:pPr>
              <a:defRPr/>
            </a:pPr>
            <a:r>
              <a:rPr lang="en-US" altLang="en-US" sz="1400" dirty="0"/>
              <a:t>After a Flood:</a:t>
            </a:r>
          </a:p>
          <a:p>
            <a:pPr>
              <a:defRPr/>
            </a:pPr>
            <a:r>
              <a:rPr lang="en-US" altLang="en-US" dirty="0"/>
              <a:t>• Listen for news reports to learn whether the community’s water supply is safe to drink.</a:t>
            </a:r>
          </a:p>
          <a:p>
            <a:pPr>
              <a:defRPr/>
            </a:pPr>
            <a:r>
              <a:rPr lang="en-US" altLang="en-US" dirty="0"/>
              <a:t>• Avoid floodwaters; water may be contaminated by oil, gasoline, or raw sewage.</a:t>
            </a:r>
          </a:p>
          <a:p>
            <a:pPr>
              <a:defRPr/>
            </a:pPr>
            <a:r>
              <a:rPr lang="en-US" altLang="en-US" dirty="0"/>
              <a:t>• Avoid moving water.</a:t>
            </a:r>
          </a:p>
          <a:p>
            <a:pPr>
              <a:defRPr/>
            </a:pPr>
            <a:r>
              <a:rPr lang="en-US" altLang="en-US" dirty="0"/>
              <a:t>• Be aware of areas where floodwaters have receded. </a:t>
            </a:r>
          </a:p>
          <a:p>
            <a:pPr>
              <a:defRPr/>
            </a:pPr>
            <a:r>
              <a:rPr lang="en-US" altLang="en-US" dirty="0"/>
              <a:t>• Stay away from downed power lines, and report them to the power company.</a:t>
            </a:r>
          </a:p>
          <a:p>
            <a:pPr>
              <a:defRPr/>
            </a:pPr>
            <a:r>
              <a:rPr lang="en-US" altLang="en-US" dirty="0"/>
              <a:t>• Return home only when authorities indicate it is safe.</a:t>
            </a:r>
          </a:p>
          <a:p>
            <a:pPr>
              <a:defRPr/>
            </a:pPr>
            <a:r>
              <a:rPr lang="en-US" altLang="en-US" dirty="0"/>
              <a:t>• Stay out of any building if it is surrounded by floodwaters.</a:t>
            </a:r>
          </a:p>
          <a:p>
            <a:pPr>
              <a:defRPr/>
            </a:pPr>
            <a:r>
              <a:rPr lang="en-US" altLang="en-US" dirty="0"/>
              <a:t>• Service damaged septic tanks, cesspools, pits, and leaching systems as soon as possible. </a:t>
            </a:r>
          </a:p>
          <a:p>
            <a:pPr>
              <a:defRPr/>
            </a:pPr>
            <a:r>
              <a:rPr lang="en-US" altLang="en-US" dirty="0"/>
              <a:t>• Clean and disinfect everything that got wet. </a:t>
            </a:r>
          </a:p>
          <a:p>
            <a:pPr>
              <a:defRPr/>
            </a:pPr>
            <a:endParaRPr lang="en-US" altLang="en-US" dirty="0"/>
          </a:p>
          <a:p>
            <a:pPr>
              <a:defRPr/>
            </a:pPr>
            <a:r>
              <a:rPr lang="en-US" altLang="en-US" dirty="0"/>
              <a:t>Don't drive into a flooded area if you can avoid it</a:t>
            </a:r>
          </a:p>
          <a:p>
            <a:pPr>
              <a:defRPr/>
            </a:pPr>
            <a:endParaRPr lang="en-US" altLang="en-US" dirty="0"/>
          </a:p>
          <a:p>
            <a:pPr marL="174708" indent="-174708">
              <a:buFont typeface="Arial" panose="020B0604020202020204" pitchFamily="34" charset="0"/>
              <a:buChar char="•"/>
              <a:defRPr/>
            </a:pPr>
            <a:r>
              <a:rPr lang="en-US" altLang="en-US" dirty="0"/>
              <a:t>The first rule of driving in flooded waters is, DON'T. Find another route. That's the only sure way to avoid getting stranded.</a:t>
            </a:r>
          </a:p>
          <a:p>
            <a:pPr marL="174708" indent="-174708">
              <a:buFont typeface="Arial" panose="020B0604020202020204" pitchFamily="34" charset="0"/>
              <a:buChar char="•"/>
              <a:defRPr/>
            </a:pPr>
            <a:r>
              <a:rPr lang="en-US" altLang="en-US" dirty="0"/>
              <a:t>When approaching a flooded area, you can't be sure of the depth of the water or the condition of the road beneath it, which may be broken up or washed away. Worst case, there may be no road left under the water.</a:t>
            </a:r>
          </a:p>
          <a:p>
            <a:pPr marL="174708" indent="-174708">
              <a:buFont typeface="Arial" panose="020B0604020202020204" pitchFamily="34" charset="0"/>
              <a:buChar char="•"/>
              <a:defRPr/>
            </a:pPr>
            <a:r>
              <a:rPr lang="en-US" altLang="en-US" dirty="0"/>
              <a:t>Just 15 cm (6 inches) of standing water – sometimes less – can be enough to cause engine stalling. Your engine can suffer serious and expensive damage if it ingests water. And you'll be stranded.</a:t>
            </a:r>
          </a:p>
          <a:p>
            <a:pPr marL="174708" indent="-174708">
              <a:buFont typeface="Arial" panose="020B0604020202020204" pitchFamily="34" charset="0"/>
              <a:buChar char="•"/>
              <a:defRPr/>
            </a:pPr>
            <a:r>
              <a:rPr lang="en-US" altLang="en-US" dirty="0"/>
              <a:t>In approximately 30 cm (1 foot) of water, a typical car can begin to float and, as traction is lost, so is steering control. If the water is moving, your vehicle could literally float away.</a:t>
            </a:r>
          </a:p>
          <a:p>
            <a:pPr marL="174708" indent="-174708">
              <a:buFont typeface="Arial" panose="020B0604020202020204" pitchFamily="34" charset="0"/>
              <a:buChar char="•"/>
              <a:defRPr/>
            </a:pPr>
            <a:r>
              <a:rPr lang="en-US" altLang="en-US" dirty="0"/>
              <a:t>At 60 cm (two feet) of water, even larger vehicles such as pickup trucks and SUVs are in danger of floating away.</a:t>
            </a:r>
          </a:p>
          <a:p>
            <a:pPr marL="174708" indent="-174708">
              <a:buFont typeface="Arial" panose="020B0604020202020204" pitchFamily="34" charset="0"/>
              <a:buChar char="•"/>
              <a:defRPr/>
            </a:pPr>
            <a:r>
              <a:rPr lang="en-US" altLang="en-US" dirty="0"/>
              <a:t>NEVER try driving through fast-moving water, such as an overflowing river, as your vehicle could be swept away.</a:t>
            </a:r>
          </a:p>
          <a:p>
            <a:pPr marL="174708" indent="-174708">
              <a:buFont typeface="Arial" panose="020B0604020202020204" pitchFamily="34" charset="0"/>
              <a:buChar char="•"/>
              <a:defRPr/>
            </a:pPr>
            <a:r>
              <a:rPr lang="en-US" altLang="en-US" dirty="0"/>
              <a:t>As a rule of thumb, don't drive into water that's too deep to see the painted markings on the road.</a:t>
            </a:r>
          </a:p>
          <a:p>
            <a:pPr marL="174708" indent="-174708">
              <a:buFont typeface="Arial" panose="020B0604020202020204" pitchFamily="34" charset="0"/>
              <a:buChar char="•"/>
              <a:defRPr/>
            </a:pPr>
            <a:r>
              <a:rPr lang="en-US" altLang="en-US" dirty="0"/>
              <a:t>If you can't avoid a flooded area and have to drive through it</a:t>
            </a:r>
          </a:p>
          <a:p>
            <a:pPr>
              <a:defRPr/>
            </a:pPr>
            <a:endParaRPr lang="en-US" altLang="en-US" dirty="0"/>
          </a:p>
          <a:p>
            <a:pPr>
              <a:defRPr/>
            </a:pPr>
            <a:r>
              <a:rPr lang="en-US" altLang="en-US" dirty="0"/>
              <a:t>Sometimes the flood water comes to you rather than the other way around or you have no alternative route available and you have to drive through it. When that happens, here are some precautions to take.</a:t>
            </a:r>
          </a:p>
          <a:p>
            <a:pPr>
              <a:defRPr/>
            </a:pPr>
            <a:endParaRPr lang="en-US" altLang="en-US" dirty="0"/>
          </a:p>
          <a:p>
            <a:pPr marL="174708" indent="-174708">
              <a:buFont typeface="Arial" panose="020B0604020202020204" pitchFamily="34" charset="0"/>
              <a:buChar char="•"/>
              <a:defRPr/>
            </a:pPr>
            <a:r>
              <a:rPr lang="en-US" altLang="en-US" dirty="0"/>
              <a:t>When approaching a depth of standing water on a road, always slow down before entering it. Even a very shallow depth of water can cause aquaplaning if entered at speed. The tires effectively lose contact with the road, resulting in a loss of steering control.</a:t>
            </a:r>
          </a:p>
          <a:p>
            <a:pPr marL="174708" indent="-174708">
              <a:buFont typeface="Arial" panose="020B0604020202020204" pitchFamily="34" charset="0"/>
              <a:buChar char="•"/>
              <a:defRPr/>
            </a:pPr>
            <a:r>
              <a:rPr lang="en-US" altLang="en-US" dirty="0"/>
              <a:t>If there are other vehicles around, watch what happens to them as they drive through the water. Doing so will help you judge its depth and how it affects the vehicle as well as warn of any hidden hazards beneath the surface.</a:t>
            </a:r>
          </a:p>
          <a:p>
            <a:pPr marL="174708" indent="-174708">
              <a:buFont typeface="Arial" panose="020B0604020202020204" pitchFamily="34" charset="0"/>
              <a:buChar char="•"/>
              <a:defRPr/>
            </a:pPr>
            <a:r>
              <a:rPr lang="en-US" altLang="en-US" dirty="0"/>
              <a:t>Proceed into the water very slowly and maintain a steady pace so as not to lose momentum. If you go too quickly you risk losing steering control. If you go too slowly, you run the risk of getting stuck.</a:t>
            </a:r>
          </a:p>
          <a:p>
            <a:pPr marL="174708" indent="-174708">
              <a:buFont typeface="Arial" panose="020B0604020202020204" pitchFamily="34" charset="0"/>
              <a:buChar char="•"/>
              <a:defRPr/>
            </a:pPr>
            <a:r>
              <a:rPr lang="en-US" altLang="en-US" dirty="0"/>
              <a:t>Do not drive into water where downed power lines have fallen as electric current can be conducted by water.</a:t>
            </a:r>
          </a:p>
          <a:p>
            <a:pPr marL="174708" indent="-174708">
              <a:buFont typeface="Arial" panose="020B0604020202020204" pitchFamily="34" charset="0"/>
              <a:buChar char="•"/>
              <a:defRPr/>
            </a:pPr>
            <a:r>
              <a:rPr lang="en-US" altLang="en-US" dirty="0"/>
              <a:t>Be particularly cautious entering a flooded area at night as it is much more difficult to identify potential hazards.</a:t>
            </a:r>
          </a:p>
          <a:p>
            <a:pPr marL="174708" indent="-174708">
              <a:buFont typeface="Arial" panose="020B0604020202020204" pitchFamily="34" charset="0"/>
              <a:buChar char="•"/>
              <a:defRPr/>
            </a:pPr>
            <a:r>
              <a:rPr lang="en-US" altLang="en-US" dirty="0"/>
              <a:t>Be considerate of others. Driving through water at speeds above a slow crawl can create a splash that inhibits the visibility of other drivers and soaks pedestrians or people trying to direct traffic.</a:t>
            </a:r>
          </a:p>
          <a:p>
            <a:pPr marL="174708" indent="-174708">
              <a:buFont typeface="Arial" panose="020B0604020202020204" pitchFamily="34" charset="0"/>
              <a:buChar char="•"/>
              <a:defRPr/>
            </a:pPr>
            <a:r>
              <a:rPr lang="en-US" altLang="en-US" dirty="0"/>
              <a:t>Be on the lookout for debris or other items that may float into your path.</a:t>
            </a:r>
          </a:p>
          <a:p>
            <a:pPr marL="174708" indent="-174708">
              <a:buFont typeface="Arial" panose="020B0604020202020204" pitchFamily="34" charset="0"/>
              <a:buChar char="•"/>
              <a:defRPr/>
            </a:pPr>
            <a:r>
              <a:rPr lang="en-US" altLang="en-US" dirty="0"/>
              <a:t>Once you are through the flooded area, be aware that your brakes will be wet and will not function normally until they are dried out. Light brake applications will help them dry out and warm up more quickly.</a:t>
            </a:r>
          </a:p>
          <a:p>
            <a:pPr marL="174708" indent="-174708">
              <a:buFont typeface="Arial" panose="020B0604020202020204" pitchFamily="34" charset="0"/>
              <a:buChar char="•"/>
              <a:defRPr/>
            </a:pPr>
            <a:r>
              <a:rPr lang="en-US" altLang="en-US" dirty="0"/>
              <a:t>If you should become stranded</a:t>
            </a:r>
          </a:p>
          <a:p>
            <a:pPr>
              <a:defRPr/>
            </a:pPr>
            <a:endParaRPr lang="en-US" altLang="en-US" dirty="0"/>
          </a:p>
          <a:p>
            <a:pPr>
              <a:defRPr/>
            </a:pPr>
            <a:r>
              <a:rPr lang="en-US" altLang="en-US" dirty="0"/>
              <a:t>In spite of your best efforts, conditions can change quickly and you may find yourself stranded. There is never one best course of action to cover every circumstance so analyze the situation and make the best choice you can. Here are some things to consider.</a:t>
            </a:r>
          </a:p>
          <a:p>
            <a:pPr>
              <a:defRPr/>
            </a:pPr>
            <a:endParaRPr lang="en-US" altLang="en-US" dirty="0"/>
          </a:p>
          <a:p>
            <a:pPr marL="174708" indent="-174708">
              <a:buFont typeface="Arial" panose="020B0604020202020204" pitchFamily="34" charset="0"/>
              <a:buChar char="•"/>
              <a:defRPr/>
            </a:pPr>
            <a:r>
              <a:rPr lang="en-US" altLang="en-US" dirty="0"/>
              <a:t>If your engine stalls and doesn't quickly restart, do not continue to try as doing so may cause further and more serious damage.</a:t>
            </a:r>
          </a:p>
          <a:p>
            <a:pPr marL="174708" indent="-174708">
              <a:buFont typeface="Arial" panose="020B0604020202020204" pitchFamily="34" charset="0"/>
              <a:buChar char="•"/>
              <a:defRPr/>
            </a:pPr>
            <a:r>
              <a:rPr lang="en-US" altLang="en-US" dirty="0"/>
              <a:t>It's important to keep the situation from getting worse, so turn on your hazard warning lights to make sure other drivers can see you.</a:t>
            </a:r>
          </a:p>
          <a:p>
            <a:pPr marL="174708" indent="-174708">
              <a:buFont typeface="Arial" panose="020B0604020202020204" pitchFamily="34" charset="0"/>
              <a:buChar char="•"/>
              <a:defRPr/>
            </a:pPr>
            <a:r>
              <a:rPr lang="en-US" altLang="en-US" dirty="0"/>
              <a:t>Use your cell phone to call for help.</a:t>
            </a:r>
          </a:p>
          <a:p>
            <a:pPr marL="174708" indent="-174708">
              <a:buFont typeface="Arial" panose="020B0604020202020204" pitchFamily="34" charset="0"/>
              <a:buChar char="•"/>
              <a:defRPr/>
            </a:pPr>
            <a:r>
              <a:rPr lang="en-US" altLang="en-US" dirty="0"/>
              <a:t>If you can safely make it to higher ground on foot, leave the vehicle and do so. Be cautious of other traffic around you.</a:t>
            </a:r>
          </a:p>
          <a:p>
            <a:pPr marL="174708" indent="-174708">
              <a:buFont typeface="Arial" panose="020B0604020202020204" pitchFamily="34" charset="0"/>
              <a:buChar char="•"/>
              <a:defRPr/>
            </a:pPr>
            <a:r>
              <a:rPr lang="en-US" altLang="en-US" dirty="0"/>
              <a:t>If it seems unsafe to leave the vehicle, stay with it. If the water level becomes too high inside, you may want to climb onto the roof to await assistance.</a:t>
            </a:r>
          </a:p>
          <a:p>
            <a:pPr marL="174708" indent="-174708">
              <a:buFont typeface="Arial" panose="020B0604020202020204" pitchFamily="34" charset="0"/>
              <a:buChar char="•"/>
              <a:defRPr/>
            </a:pPr>
            <a:r>
              <a:rPr lang="en-US" altLang="en-US" dirty="0"/>
              <a:t>Whatever the circumstance, keep calm and think through the best course of action and its consequences.</a:t>
            </a:r>
          </a:p>
          <a:p>
            <a:pPr marL="174708" indent="-174708">
              <a:buFont typeface="Arial" panose="020B0604020202020204" pitchFamily="34" charset="0"/>
              <a:buChar char="•"/>
              <a:defRPr/>
            </a:pPr>
            <a:r>
              <a:rPr lang="en-US" altLang="en-US" dirty="0"/>
              <a:t>The best advice of all, however, is simple. Do not to drive in flooded road conditions if at all possible.</a:t>
            </a:r>
          </a:p>
          <a:p>
            <a:pPr>
              <a:defRPr/>
            </a:pPr>
            <a:endParaRPr lang="en-US" altLang="en-US" dirty="0"/>
          </a:p>
          <a:p>
            <a:pPr>
              <a:defRPr/>
            </a:pPr>
            <a:endParaRPr lang="en-US" altLang="en-US" dirty="0"/>
          </a:p>
          <a:p>
            <a:pPr eaLnBrk="1" hangingPunct="1">
              <a:defRPr/>
            </a:pP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4816781-8984-4B22-B043-2E257F8A4931}"/>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AB3C06FE-8901-46DB-8AD8-BDFBA99594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lide Number Placeholder 3">
            <a:extLst>
              <a:ext uri="{FF2B5EF4-FFF2-40B4-BE49-F238E27FC236}">
                <a16:creationId xmlns:a16="http://schemas.microsoft.com/office/drawing/2014/main" id="{2312C370-B8DF-46DF-B409-A949899AB6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55650" indent="-290513">
              <a:defRPr sz="2400">
                <a:solidFill>
                  <a:schemeClr val="tx1"/>
                </a:solidFill>
                <a:latin typeface="Times New Roman" panose="02020603050405020304" pitchFamily="18" charset="0"/>
                <a:cs typeface="Times New Roman" panose="02020603050405020304" pitchFamily="18" charset="0"/>
              </a:defRPr>
            </a:lvl2pPr>
            <a:lvl3pPr marL="1163638" indent="-231775">
              <a:defRPr sz="2400">
                <a:solidFill>
                  <a:schemeClr val="tx1"/>
                </a:solidFill>
                <a:latin typeface="Times New Roman" panose="02020603050405020304" pitchFamily="18" charset="0"/>
                <a:cs typeface="Times New Roman" panose="02020603050405020304" pitchFamily="18" charset="0"/>
              </a:defRPr>
            </a:lvl3pPr>
            <a:lvl4pPr marL="1630363" indent="-231775">
              <a:defRPr sz="2400">
                <a:solidFill>
                  <a:schemeClr val="tx1"/>
                </a:solidFill>
                <a:latin typeface="Times New Roman" panose="02020603050405020304" pitchFamily="18" charset="0"/>
                <a:cs typeface="Times New Roman" panose="02020603050405020304" pitchFamily="18" charset="0"/>
              </a:defRPr>
            </a:lvl4pPr>
            <a:lvl5pPr marL="2095500" indent="-231775">
              <a:defRPr sz="2400">
                <a:solidFill>
                  <a:schemeClr val="tx1"/>
                </a:solidFill>
                <a:latin typeface="Times New Roman" panose="02020603050405020304" pitchFamily="18" charset="0"/>
                <a:cs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F246C2CC-5031-406F-8C5B-3E76D8041A9F}"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E21DDE5-94E8-4AAA-AF88-7C892CE82256}"/>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1A10A1ED-6314-438B-83BC-BD64F4A2711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Earthquakes are not very common in NC but they have been known to strike.  </a:t>
            </a:r>
          </a:p>
          <a:p>
            <a:pPr>
              <a:defRPr/>
            </a:pPr>
            <a:endParaRPr lang="en-US" altLang="en-US" dirty="0"/>
          </a:p>
          <a:p>
            <a:pPr>
              <a:defRPr/>
            </a:pPr>
            <a:r>
              <a:rPr lang="en-US" altLang="en-US" dirty="0"/>
              <a:t>An earthquake is a sudden, rapid shaking of the earth caused by the breaking and shifting of rock beneath the earth’s surface. Earthquakes strike suddenly, without warning, and they can occur at any time of the year, day or night. Forty-five states and territories in the United States are at moderate to very high risk of earthquakes, and they are located in every region of the country. Learn how to prepare for an earthquake with the following safety tips provided by the American Red Cross.</a:t>
            </a:r>
          </a:p>
          <a:p>
            <a:pPr>
              <a:defRPr/>
            </a:pPr>
            <a:endParaRPr lang="en-US" altLang="en-US" dirty="0"/>
          </a:p>
          <a:p>
            <a:pPr>
              <a:defRPr/>
            </a:pPr>
            <a:r>
              <a:rPr lang="en-US" altLang="en-US" dirty="0"/>
              <a:t>Are You at Increased Risk from Earthquakes?</a:t>
            </a:r>
          </a:p>
          <a:p>
            <a:pPr>
              <a:defRPr/>
            </a:pPr>
            <a:endParaRPr lang="en-US" altLang="en-US" dirty="0"/>
          </a:p>
          <a:p>
            <a:pPr marL="174708" indent="-174708">
              <a:buFont typeface="Arial" panose="020B0604020202020204" pitchFamily="34" charset="0"/>
              <a:buChar char="•"/>
              <a:defRPr/>
            </a:pPr>
            <a:r>
              <a:rPr lang="en-US" altLang="en-US" dirty="0"/>
              <a:t>Contact your local emergency management office, local American Red Cross, state geological survey or department of natural resources for specific information about your community’s risk. However, bear in mind:</a:t>
            </a:r>
          </a:p>
          <a:p>
            <a:pPr marL="174708" indent="-174708">
              <a:buFont typeface="Arial" panose="020B0604020202020204" pitchFamily="34" charset="0"/>
              <a:buChar char="•"/>
              <a:defRPr/>
            </a:pPr>
            <a:r>
              <a:rPr lang="en-US" altLang="en-US" dirty="0"/>
              <a:t>Mobile homes and homes not attached to their foundations are at particular risk during an earthquake.</a:t>
            </a:r>
          </a:p>
          <a:p>
            <a:pPr marL="174708" indent="-174708">
              <a:buFont typeface="Arial" panose="020B0604020202020204" pitchFamily="34" charset="0"/>
              <a:buChar char="•"/>
              <a:defRPr/>
            </a:pPr>
            <a:r>
              <a:rPr lang="en-US" altLang="en-US" dirty="0"/>
              <a:t>Buildings with foundations resting on landfill and other unstable soils are at increased risk of damage.</a:t>
            </a:r>
          </a:p>
          <a:p>
            <a:pPr>
              <a:defRPr/>
            </a:pPr>
            <a:endParaRPr lang="en-US" altLang="en-US" dirty="0"/>
          </a:p>
          <a:p>
            <a:pPr>
              <a:defRPr/>
            </a:pPr>
            <a:r>
              <a:rPr lang="en-US" altLang="en-US" dirty="0"/>
              <a:t>Did You Know?</a:t>
            </a:r>
          </a:p>
          <a:p>
            <a:pPr>
              <a:defRPr/>
            </a:pPr>
            <a:endParaRPr lang="en-US" altLang="en-US" dirty="0"/>
          </a:p>
          <a:p>
            <a:pPr>
              <a:defRPr/>
            </a:pPr>
            <a:r>
              <a:rPr lang="en-US" altLang="en-US" dirty="0"/>
              <a:t>Doorways are no stronger than any other part of a structure so don’t rely on them for protection! During an earthquake, get under a sturdy piece of furniture and hold on. It will help shelter you from falling objects that could injure you during an earthquake.</a:t>
            </a:r>
          </a:p>
          <a:p>
            <a:pPr>
              <a:defRPr/>
            </a:pPr>
            <a:endParaRPr lang="en-US" altLang="en-US" dirty="0"/>
          </a:p>
          <a:p>
            <a:pPr>
              <a:defRPr/>
            </a:pPr>
            <a:r>
              <a:rPr lang="en-US" altLang="en-US" dirty="0"/>
              <a:t>If You Are Inside When the Shaking Starts...</a:t>
            </a:r>
          </a:p>
          <a:p>
            <a:pPr>
              <a:defRPr/>
            </a:pPr>
            <a:endParaRPr lang="en-US" altLang="en-US" dirty="0"/>
          </a:p>
          <a:p>
            <a:pPr marL="174708" indent="-174708">
              <a:buFont typeface="Arial" panose="020B0604020202020204" pitchFamily="34" charset="0"/>
              <a:buChar char="•"/>
              <a:defRPr/>
            </a:pPr>
            <a:r>
              <a:rPr lang="en-US" altLang="en-US" dirty="0"/>
              <a:t>Drop, cover and hold on. Move as little as possible.</a:t>
            </a:r>
          </a:p>
          <a:p>
            <a:pPr marL="174708" indent="-174708">
              <a:buFont typeface="Arial" panose="020B0604020202020204" pitchFamily="34" charset="0"/>
              <a:buChar char="•"/>
              <a:defRPr/>
            </a:pPr>
            <a:r>
              <a:rPr lang="en-US" altLang="en-US" dirty="0"/>
              <a:t>If you are in bed, stay there, curl up and hold on. Protect your head with a pillow.</a:t>
            </a:r>
          </a:p>
          <a:p>
            <a:pPr marL="174708" indent="-174708">
              <a:buFont typeface="Arial" panose="020B0604020202020204" pitchFamily="34" charset="0"/>
              <a:buChar char="•"/>
              <a:defRPr/>
            </a:pPr>
            <a:r>
              <a:rPr lang="en-US" altLang="en-US" dirty="0"/>
              <a:t>Stay away from windows to avoid being injured by shattered glass.</a:t>
            </a:r>
          </a:p>
          <a:p>
            <a:pPr marL="174708" indent="-174708">
              <a:buFont typeface="Arial" panose="020B0604020202020204" pitchFamily="34" charset="0"/>
              <a:buChar char="•"/>
              <a:defRPr/>
            </a:pPr>
            <a:r>
              <a:rPr lang="en-US" altLang="en-US" dirty="0"/>
              <a:t>Stay indoors until the shaking stops and you are sure it is safe to exit. When it is, use stairs rather than the elevator in case there are aftershocks, power outages or other damage.</a:t>
            </a:r>
          </a:p>
          <a:p>
            <a:pPr marL="174708" indent="-174708">
              <a:buFont typeface="Arial" panose="020B0604020202020204" pitchFamily="34" charset="0"/>
              <a:buChar char="•"/>
              <a:defRPr/>
            </a:pPr>
            <a:r>
              <a:rPr lang="en-US" altLang="en-US" dirty="0"/>
              <a:t>Be aware that fire alarms and sprinkler systems frequently go off in buildings during an earthquake, even if there is no fire.</a:t>
            </a:r>
          </a:p>
          <a:p>
            <a:pPr marL="174708" indent="-174708">
              <a:buFont typeface="Arial" panose="020B0604020202020204" pitchFamily="34" charset="0"/>
              <a:buChar char="•"/>
              <a:defRPr/>
            </a:pPr>
            <a:endParaRPr lang="en-US" altLang="en-US" dirty="0"/>
          </a:p>
          <a:p>
            <a:pPr>
              <a:defRPr/>
            </a:pPr>
            <a:r>
              <a:rPr lang="en-US" altLang="en-US" dirty="0"/>
              <a:t>If You Are Outside When the Shaking Starts...</a:t>
            </a:r>
          </a:p>
          <a:p>
            <a:pPr>
              <a:defRPr/>
            </a:pPr>
            <a:endParaRPr lang="en-US" altLang="en-US" dirty="0"/>
          </a:p>
          <a:p>
            <a:pPr marL="174708" indent="-174708">
              <a:buFont typeface="Arial" panose="020B0604020202020204" pitchFamily="34" charset="0"/>
              <a:buChar char="•"/>
              <a:defRPr/>
            </a:pPr>
            <a:r>
              <a:rPr lang="en-US" altLang="en-US" dirty="0"/>
              <a:t>Find a clear spot (away from buildings, power lines, trees, streetlights) and drop to the ground. Stay there until the shaking stops.</a:t>
            </a:r>
          </a:p>
          <a:p>
            <a:pPr marL="174708" indent="-174708">
              <a:buFont typeface="Arial" panose="020B0604020202020204" pitchFamily="34" charset="0"/>
              <a:buChar char="•"/>
              <a:defRPr/>
            </a:pPr>
            <a:r>
              <a:rPr lang="en-US" altLang="en-US" dirty="0"/>
              <a:t>If you are in a vehicle, pull over to a clear location and stop. Avoid bridges, overpasses and power lines if possible. Stay inside with your seatbelt fastened until the shaking stops. Then, drive carefully, avoiding bridges and ramps that may have been damaged.</a:t>
            </a:r>
          </a:p>
          <a:p>
            <a:pPr marL="174708" indent="-174708">
              <a:buFont typeface="Arial" panose="020B0604020202020204" pitchFamily="34" charset="0"/>
              <a:buChar char="•"/>
              <a:defRPr/>
            </a:pPr>
            <a:r>
              <a:rPr lang="en-US" altLang="en-US" dirty="0"/>
              <a:t>If a power line falls on your vehicle, do not get out. Wait for assistance.</a:t>
            </a:r>
          </a:p>
          <a:p>
            <a:pPr marL="174708" indent="-174708">
              <a:buFont typeface="Arial" panose="020B0604020202020204" pitchFamily="34" charset="0"/>
              <a:buChar char="•"/>
              <a:defRPr/>
            </a:pPr>
            <a:r>
              <a:rPr lang="en-US" altLang="en-US" dirty="0"/>
              <a:t>If you are in a mountainous area or near unstable slopes or cliffs, be alert for falling rocks and other debris. Landslides are often triggered by earthquakes.</a:t>
            </a:r>
          </a:p>
        </p:txBody>
      </p:sp>
      <p:sp>
        <p:nvSpPr>
          <p:cNvPr id="31748" name="Slide Number Placeholder 3">
            <a:extLst>
              <a:ext uri="{FF2B5EF4-FFF2-40B4-BE49-F238E27FC236}">
                <a16:creationId xmlns:a16="http://schemas.microsoft.com/office/drawing/2014/main" id="{2420720E-F390-4268-A807-110D134FB2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55650" indent="-290513">
              <a:defRPr sz="2400">
                <a:solidFill>
                  <a:schemeClr val="tx1"/>
                </a:solidFill>
                <a:latin typeface="Times New Roman" panose="02020603050405020304" pitchFamily="18" charset="0"/>
                <a:cs typeface="Times New Roman" panose="02020603050405020304" pitchFamily="18" charset="0"/>
              </a:defRPr>
            </a:lvl2pPr>
            <a:lvl3pPr marL="1163638" indent="-231775">
              <a:defRPr sz="2400">
                <a:solidFill>
                  <a:schemeClr val="tx1"/>
                </a:solidFill>
                <a:latin typeface="Times New Roman" panose="02020603050405020304" pitchFamily="18" charset="0"/>
                <a:cs typeface="Times New Roman" panose="02020603050405020304" pitchFamily="18" charset="0"/>
              </a:defRPr>
            </a:lvl3pPr>
            <a:lvl4pPr marL="1630363" indent="-231775">
              <a:defRPr sz="2400">
                <a:solidFill>
                  <a:schemeClr val="tx1"/>
                </a:solidFill>
                <a:latin typeface="Times New Roman" panose="02020603050405020304" pitchFamily="18" charset="0"/>
                <a:cs typeface="Times New Roman" panose="02020603050405020304" pitchFamily="18" charset="0"/>
              </a:defRPr>
            </a:lvl4pPr>
            <a:lvl5pPr marL="2095500" indent="-231775">
              <a:defRPr sz="2400">
                <a:solidFill>
                  <a:schemeClr val="tx1"/>
                </a:solidFill>
                <a:latin typeface="Times New Roman" panose="02020603050405020304" pitchFamily="18" charset="0"/>
                <a:cs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A2AD3173-4CED-462B-A836-654E3C8B5AB7}" type="slidenum">
              <a:rPr lang="en-US" altLang="en-US" sz="120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07CCBB5-B915-4F9B-870D-514EF62633FA}"/>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28D2E667-0215-4145-B882-1766F7C10706}"/>
              </a:ext>
            </a:extLst>
          </p:cNvPr>
          <p:cNvSpPr>
            <a:spLocks noGrp="1"/>
          </p:cNvSpPr>
          <p:nvPr>
            <p:ph type="body" idx="1"/>
          </p:nvPr>
        </p:nvSpPr>
        <p:spPr/>
        <p:txBody>
          <a:bodyPr/>
          <a:lstStyle/>
          <a:p>
            <a:pPr>
              <a:defRPr/>
            </a:pPr>
            <a:r>
              <a:rPr lang="en-US" altLang="en-US" dirty="0"/>
              <a:t>Technological Hazards:  Technological hazards include hazardous materials incidents and nuclear power plant failures.  Occur with little or no warning.</a:t>
            </a:r>
          </a:p>
          <a:p>
            <a:pPr>
              <a:defRPr/>
            </a:pPr>
            <a:r>
              <a:rPr lang="en-US" altLang="en-US" dirty="0"/>
              <a:t>Include:  Hazardous Materials Incidents and Nuclear Power Plants</a:t>
            </a:r>
          </a:p>
          <a:p>
            <a:pPr>
              <a:defRPr/>
            </a:pPr>
            <a:endParaRPr lang="en-US" altLang="en-US" dirty="0"/>
          </a:p>
          <a:p>
            <a:pPr>
              <a:defRPr/>
            </a:pPr>
            <a:r>
              <a:rPr lang="en-US" altLang="en-US" dirty="0"/>
              <a:t>1. Explosions</a:t>
            </a:r>
          </a:p>
          <a:p>
            <a:pPr>
              <a:defRPr/>
            </a:pPr>
            <a:r>
              <a:rPr lang="en-US" altLang="en-US" dirty="0"/>
              <a:t>2. Biological Threats</a:t>
            </a:r>
          </a:p>
          <a:p>
            <a:pPr>
              <a:defRPr/>
            </a:pPr>
            <a:r>
              <a:rPr lang="en-US" altLang="en-US" dirty="0"/>
              <a:t>3. Chemical Threats</a:t>
            </a:r>
          </a:p>
          <a:p>
            <a:pPr>
              <a:defRPr/>
            </a:pPr>
            <a:r>
              <a:rPr lang="en-US" altLang="en-US" dirty="0"/>
              <a:t>4. Nuclear Blasts</a:t>
            </a:r>
          </a:p>
          <a:p>
            <a:pPr>
              <a:defRPr/>
            </a:pPr>
            <a:r>
              <a:rPr lang="en-US" altLang="en-US" dirty="0"/>
              <a:t>5. Radiological Dispersion Device (RDD)</a:t>
            </a:r>
          </a:p>
          <a:p>
            <a:pPr>
              <a:defRPr/>
            </a:pPr>
            <a:endParaRPr lang="en-US" dirty="0"/>
          </a:p>
          <a:p>
            <a:pPr>
              <a:defRPr/>
            </a:pPr>
            <a:endParaRPr lang="en-US" dirty="0"/>
          </a:p>
          <a:p>
            <a:pPr>
              <a:defRPr/>
            </a:pPr>
            <a:r>
              <a:rPr lang="en-US" dirty="0"/>
              <a:t>What to Do If a Terrorism Event Occurs</a:t>
            </a:r>
          </a:p>
          <a:p>
            <a:pPr>
              <a:defRPr/>
            </a:pPr>
            <a:endParaRPr lang="en-US" dirty="0"/>
          </a:p>
          <a:p>
            <a:pPr marL="174708" indent="-174708">
              <a:buFont typeface="Arial" panose="020B0604020202020204" pitchFamily="34" charset="0"/>
              <a:buChar char="•"/>
              <a:defRPr/>
            </a:pPr>
            <a:r>
              <a:rPr lang="en-US" dirty="0"/>
              <a:t>Remain calm and be patient.</a:t>
            </a:r>
          </a:p>
          <a:p>
            <a:pPr marL="174708" indent="-174708">
              <a:buFont typeface="Arial" panose="020B0604020202020204" pitchFamily="34" charset="0"/>
              <a:buChar char="•"/>
              <a:defRPr/>
            </a:pPr>
            <a:r>
              <a:rPr lang="en-US" dirty="0"/>
              <a:t>Follow the advice of local emergency officials.</a:t>
            </a:r>
          </a:p>
          <a:p>
            <a:pPr marL="174708" indent="-174708">
              <a:buFont typeface="Arial" panose="020B0604020202020204" pitchFamily="34" charset="0"/>
              <a:buChar char="•"/>
              <a:defRPr/>
            </a:pPr>
            <a:r>
              <a:rPr lang="en-US" dirty="0"/>
              <a:t>Listen to your radio or television for news and instructions.</a:t>
            </a:r>
          </a:p>
          <a:p>
            <a:pPr marL="174708" indent="-174708">
              <a:buFont typeface="Arial" panose="020B0604020202020204" pitchFamily="34" charset="0"/>
              <a:buChar char="•"/>
              <a:defRPr/>
            </a:pPr>
            <a:r>
              <a:rPr lang="en-US" dirty="0"/>
              <a:t>If the event occurs near you, check for injuries. Give first aid and get help for seriously injured people.</a:t>
            </a:r>
          </a:p>
          <a:p>
            <a:pPr marL="174708" indent="-174708">
              <a:buFont typeface="Arial" panose="020B0604020202020204" pitchFamily="34" charset="0"/>
              <a:buChar char="•"/>
              <a:defRPr/>
            </a:pPr>
            <a:r>
              <a:rPr lang="en-US" dirty="0"/>
              <a:t>If the event occurs near your home while you are there, check for damage using a flashlight. Do not light matches or candles or turn on electrical switches. Check for fires, fire hazards and other household hazards. Sniff for gas leaks, starting at the water heater. If you smell gas or suspect a leak, turn off the main gas valve, open windows, and get everyone outside quickly.</a:t>
            </a:r>
          </a:p>
          <a:p>
            <a:pPr marL="174708" indent="-174708">
              <a:buFont typeface="Arial" panose="020B0604020202020204" pitchFamily="34" charset="0"/>
              <a:buChar char="•"/>
              <a:defRPr/>
            </a:pPr>
            <a:r>
              <a:rPr lang="en-US" dirty="0"/>
              <a:t>Shut off any other damaged utilities.</a:t>
            </a:r>
          </a:p>
          <a:p>
            <a:pPr marL="174708" indent="-174708">
              <a:buFont typeface="Arial" panose="020B0604020202020204" pitchFamily="34" charset="0"/>
              <a:buChar char="•"/>
              <a:defRPr/>
            </a:pPr>
            <a:r>
              <a:rPr lang="en-US" dirty="0"/>
              <a:t>Confine or secure your pets.</a:t>
            </a:r>
          </a:p>
          <a:p>
            <a:pPr marL="174708" indent="-174708">
              <a:buFont typeface="Arial" panose="020B0604020202020204" pitchFamily="34" charset="0"/>
              <a:buChar char="•"/>
              <a:defRPr/>
            </a:pPr>
            <a:r>
              <a:rPr lang="en-US" dirty="0"/>
              <a:t>Call your family contact—do not use the telephone again unless it is a life-threatening emergency.</a:t>
            </a:r>
          </a:p>
          <a:p>
            <a:pPr marL="174708" indent="-174708">
              <a:buFont typeface="Arial" panose="020B0604020202020204" pitchFamily="34" charset="0"/>
              <a:buChar char="•"/>
              <a:defRPr/>
            </a:pPr>
            <a:r>
              <a:rPr lang="en-US" dirty="0"/>
              <a:t>Check on your neighbors, especially those who are elderly or disabled.</a:t>
            </a:r>
          </a:p>
          <a:p>
            <a:pPr>
              <a:defRPr/>
            </a:pPr>
            <a:endParaRPr lang="en-US" dirty="0"/>
          </a:p>
          <a:p>
            <a:pPr>
              <a:defRPr/>
            </a:pPr>
            <a:r>
              <a:rPr lang="en-US" dirty="0"/>
              <a:t>A Word on What Could Happen</a:t>
            </a:r>
          </a:p>
          <a:p>
            <a:pPr>
              <a:defRPr/>
            </a:pPr>
            <a:endParaRPr lang="en-US" dirty="0"/>
          </a:p>
          <a:p>
            <a:pPr marL="174708" indent="-174708">
              <a:buFont typeface="Arial" panose="020B0604020202020204" pitchFamily="34" charset="0"/>
              <a:buChar char="•"/>
              <a:defRPr/>
            </a:pPr>
            <a:r>
              <a:rPr lang="en-US" dirty="0"/>
              <a:t>As we’ve learned from previous events, the following things can happen after a terrorist attack:</a:t>
            </a:r>
          </a:p>
          <a:p>
            <a:pPr marL="174708" indent="-174708">
              <a:buFont typeface="Arial" panose="020B0604020202020204" pitchFamily="34" charset="0"/>
              <a:buChar char="•"/>
              <a:defRPr/>
            </a:pPr>
            <a:r>
              <a:rPr lang="en-US" dirty="0"/>
              <a:t>There can be significant numbers of casualties and/or damage to buildings and the infrastructure. So employers need up-to-date information about any medical needs you may have and on how to contact your designated beneficiaries.</a:t>
            </a:r>
          </a:p>
          <a:p>
            <a:pPr marL="174708" indent="-174708">
              <a:buFont typeface="Arial" panose="020B0604020202020204" pitchFamily="34" charset="0"/>
              <a:buChar char="•"/>
              <a:defRPr/>
            </a:pPr>
            <a:r>
              <a:rPr lang="en-US" dirty="0"/>
              <a:t>Heavy law enforcement involvement at local, state and federal levels follows a terrorist attack due to the event's criminal nature.</a:t>
            </a:r>
          </a:p>
          <a:p>
            <a:pPr marL="174708" indent="-174708">
              <a:buFont typeface="Arial" panose="020B0604020202020204" pitchFamily="34" charset="0"/>
              <a:buChar char="•"/>
              <a:defRPr/>
            </a:pPr>
            <a:r>
              <a:rPr lang="en-US" dirty="0"/>
              <a:t>Health and mental health resources in the affected communities can be strained to their limits, maybe even overwhelmed.</a:t>
            </a:r>
          </a:p>
          <a:p>
            <a:pPr marL="174708" indent="-174708">
              <a:buFont typeface="Arial" panose="020B0604020202020204" pitchFamily="34" charset="0"/>
              <a:buChar char="•"/>
              <a:defRPr/>
            </a:pPr>
            <a:r>
              <a:rPr lang="en-US" dirty="0"/>
              <a:t>Extensive media coverage, strong public fear and international implications and consequences can continue for a prolonged period.</a:t>
            </a:r>
          </a:p>
          <a:p>
            <a:pPr marL="174708" indent="-174708">
              <a:buFont typeface="Arial" panose="020B0604020202020204" pitchFamily="34" charset="0"/>
              <a:buChar char="•"/>
              <a:defRPr/>
            </a:pPr>
            <a:r>
              <a:rPr lang="en-US" dirty="0"/>
              <a:t>Workplaces and schools may be closed, and there may be restrictions on domestic and international travel.</a:t>
            </a:r>
          </a:p>
          <a:p>
            <a:pPr marL="174708" indent="-174708">
              <a:buFont typeface="Arial" panose="020B0604020202020204" pitchFamily="34" charset="0"/>
              <a:buChar char="•"/>
              <a:defRPr/>
            </a:pPr>
            <a:r>
              <a:rPr lang="en-US" dirty="0"/>
              <a:t>You and your family or household may have to evacuate an area, avoiding roads blocked for your safety.</a:t>
            </a:r>
          </a:p>
          <a:p>
            <a:pPr marL="174708" indent="-174708">
              <a:buFont typeface="Arial" panose="020B0604020202020204" pitchFamily="34" charset="0"/>
              <a:buChar char="•"/>
              <a:defRPr/>
            </a:pPr>
            <a:r>
              <a:rPr lang="en-US" dirty="0"/>
              <a:t>Clean-up may take many months.</a:t>
            </a:r>
          </a:p>
          <a:p>
            <a:pPr marL="174708" indent="-174708">
              <a:buFont typeface="Arial" panose="020B0604020202020204" pitchFamily="34" charset="0"/>
              <a:buChar char="•"/>
              <a:defRPr/>
            </a:pPr>
            <a:endParaRPr lang="en-US" dirty="0"/>
          </a:p>
          <a:p>
            <a:pPr>
              <a:defRPr/>
            </a:pPr>
            <a:r>
              <a:rPr lang="en-US" dirty="0"/>
              <a:t>About Chemical Emergencies</a:t>
            </a:r>
          </a:p>
          <a:p>
            <a:pPr>
              <a:defRPr/>
            </a:pPr>
            <a:endParaRPr lang="en-US" dirty="0"/>
          </a:p>
          <a:p>
            <a:pPr>
              <a:defRPr/>
            </a:pPr>
            <a:r>
              <a:rPr lang="en-US" dirty="0"/>
              <a:t>Chemicals are a natural and important part of our environment. Even though we often don't think about it, we use chemicals every day. Chemicals help keep our food fresh and our bodies clean. They help our plants grow and fuel our cars. And chemicals make it possible for us to live longer, healthier lives.</a:t>
            </a:r>
          </a:p>
          <a:p>
            <a:pPr>
              <a:defRPr/>
            </a:pPr>
            <a:endParaRPr lang="en-US" dirty="0"/>
          </a:p>
          <a:p>
            <a:pPr>
              <a:defRPr/>
            </a:pPr>
            <a:r>
              <a:rPr lang="en-US" dirty="0"/>
              <a:t>Under certain conditions, chemicals can also be poisonous or have a harmful effect on your health. Some chemicals that are safe, and even helpful in small amounts, can be harmful in larger quantities or under certain conditions.</a:t>
            </a:r>
          </a:p>
          <a:p>
            <a:pPr>
              <a:defRPr/>
            </a:pPr>
            <a:endParaRPr lang="en-US" dirty="0"/>
          </a:p>
          <a:p>
            <a:pPr>
              <a:defRPr/>
            </a:pPr>
            <a:r>
              <a:rPr lang="en-US" dirty="0"/>
              <a:t>Chemical accidents do happen, at home and in the community. The American Red Cross wants you to be prepared by following our chemical emergency preparedness recommendations.</a:t>
            </a:r>
          </a:p>
          <a:p>
            <a:pPr>
              <a:defRPr/>
            </a:pPr>
            <a:endParaRPr lang="en-US" dirty="0"/>
          </a:p>
          <a:p>
            <a:pPr>
              <a:defRPr/>
            </a:pPr>
            <a:r>
              <a:rPr lang="en-US" dirty="0"/>
              <a:t>How You May Be Exposed to a Chemical</a:t>
            </a:r>
          </a:p>
          <a:p>
            <a:pPr>
              <a:defRPr/>
            </a:pPr>
            <a:endParaRPr lang="en-US" dirty="0"/>
          </a:p>
          <a:p>
            <a:pPr>
              <a:defRPr/>
            </a:pPr>
            <a:r>
              <a:rPr lang="en-US" dirty="0"/>
              <a:t>You may be exposed to a chemical in three ways:</a:t>
            </a:r>
          </a:p>
          <a:p>
            <a:pPr marL="174708" indent="-174708">
              <a:buFont typeface="Arial" panose="020B0604020202020204" pitchFamily="34" charset="0"/>
              <a:buChar char="•"/>
              <a:defRPr/>
            </a:pPr>
            <a:r>
              <a:rPr lang="en-US" dirty="0"/>
              <a:t>Breathing the chemical</a:t>
            </a:r>
          </a:p>
          <a:p>
            <a:pPr marL="174708" indent="-174708">
              <a:buFont typeface="Arial" panose="020B0604020202020204" pitchFamily="34" charset="0"/>
              <a:buChar char="•"/>
              <a:defRPr/>
            </a:pPr>
            <a:r>
              <a:rPr lang="en-US" dirty="0"/>
              <a:t>Swallowing contaminated food, water, or medication</a:t>
            </a:r>
          </a:p>
          <a:p>
            <a:pPr marL="174708" indent="-174708">
              <a:buFont typeface="Arial" panose="020B0604020202020204" pitchFamily="34" charset="0"/>
              <a:buChar char="•"/>
              <a:defRPr/>
            </a:pPr>
            <a:r>
              <a:rPr lang="en-US" dirty="0"/>
              <a:t>Touching the chemical, or coming into contact with clothing or things that have touched the chemical</a:t>
            </a:r>
          </a:p>
          <a:p>
            <a:pPr marL="174708" indent="-174708">
              <a:buFont typeface="Arial" panose="020B0604020202020204" pitchFamily="34" charset="0"/>
              <a:buChar char="•"/>
              <a:defRPr/>
            </a:pPr>
            <a:endParaRPr lang="en-US" dirty="0"/>
          </a:p>
          <a:p>
            <a:pPr>
              <a:defRPr/>
            </a:pPr>
            <a:r>
              <a:rPr lang="en-US" dirty="0"/>
              <a:t>Remember, you may be exposed to chemicals even though you may not be able to see or smell anything unusual.  Chemical Accidents Can Be Prevented.  Chemicals are found everywhere – in our kitchens, medicine cabinets, basements, and garages. In fact, most chemical accidents occur in our own homes. And they can be prevented.</a:t>
            </a:r>
          </a:p>
        </p:txBody>
      </p:sp>
      <p:sp>
        <p:nvSpPr>
          <p:cNvPr id="33796" name="Slide Number Placeholder 3">
            <a:extLst>
              <a:ext uri="{FF2B5EF4-FFF2-40B4-BE49-F238E27FC236}">
                <a16:creationId xmlns:a16="http://schemas.microsoft.com/office/drawing/2014/main" id="{5A6AF53C-18D0-4723-9D18-6E2420CE3B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FFF1019C-D685-4772-A1F9-74C5323A3306}" type="slidenum">
              <a:rPr lang="en-US" altLang="en-US" sz="120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987DF1D3-1A9A-45CB-9D81-38B9B37277AD}"/>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A446E4F8-82AB-4964-8F58-0CD0D4FF0C0B}"/>
              </a:ext>
            </a:extLst>
          </p:cNvPr>
          <p:cNvSpPr>
            <a:spLocks noGrp="1"/>
          </p:cNvSpPr>
          <p:nvPr>
            <p:ph type="body" idx="1"/>
          </p:nvPr>
        </p:nvSpPr>
        <p:spPr/>
        <p:txBody>
          <a:bodyPr/>
          <a:lstStyle/>
          <a:p>
            <a:pPr>
              <a:defRPr/>
            </a:pPr>
            <a:r>
              <a:rPr lang="en-US" dirty="0"/>
              <a:t>Know the Difference: Types of Flu Outbreaks</a:t>
            </a:r>
          </a:p>
          <a:p>
            <a:pPr>
              <a:defRPr/>
            </a:pPr>
            <a:endParaRPr lang="en-US" dirty="0"/>
          </a:p>
          <a:p>
            <a:pPr marL="174708" indent="-174708">
              <a:buFont typeface="Arial" panose="020B0604020202020204" pitchFamily="34" charset="0"/>
              <a:buChar char="•"/>
              <a:defRPr/>
            </a:pPr>
            <a:r>
              <a:rPr lang="en-US" dirty="0"/>
              <a:t>Seasonal Flu—A contagious respiratory illness caused by influenza (flu) viruses occurring every year. It affects an average of 5 percent to 20 percent of the U.S. population by causing mild to severe illness, and in some instances can lead to death.</a:t>
            </a:r>
          </a:p>
          <a:p>
            <a:pPr>
              <a:defRPr/>
            </a:pPr>
            <a:endParaRPr lang="en-US" dirty="0"/>
          </a:p>
          <a:p>
            <a:pPr marL="174708" indent="-174708">
              <a:buFont typeface="Arial" panose="020B0604020202020204" pitchFamily="34" charset="0"/>
              <a:buChar char="•"/>
              <a:defRPr/>
            </a:pPr>
            <a:r>
              <a:rPr lang="en-US" dirty="0"/>
              <a:t>Epidemic—The rapid spread of a disease that affects some or many people in a community or region at the same time.</a:t>
            </a:r>
          </a:p>
          <a:p>
            <a:pPr>
              <a:defRPr/>
            </a:pPr>
            <a:endParaRPr lang="en-US" dirty="0"/>
          </a:p>
          <a:p>
            <a:pPr marL="174708" indent="-174708">
              <a:buFont typeface="Arial" panose="020B0604020202020204" pitchFamily="34" charset="0"/>
              <a:buChar char="•"/>
              <a:defRPr/>
            </a:pPr>
            <a:r>
              <a:rPr lang="en-US" dirty="0"/>
              <a:t>Pandemic—An outbreak of a disease that affects large numbers of people throughout the world and spreads rapidly.</a:t>
            </a:r>
          </a:p>
          <a:p>
            <a:pPr>
              <a:defRPr/>
            </a:pPr>
            <a:endParaRPr lang="en-US" dirty="0"/>
          </a:p>
          <a:p>
            <a:pPr marL="174708" indent="-174708">
              <a:buFont typeface="Arial" panose="020B0604020202020204" pitchFamily="34" charset="0"/>
              <a:buChar char="•"/>
              <a:defRPr/>
            </a:pPr>
            <a:r>
              <a:rPr lang="en-US" dirty="0"/>
              <a:t>H1N1 Influenza (swine flu)—H1N1 influenza is a respiratory disease of pigs caused by type A influenza viruses that cause regular outbreaks in pigs. People do not normally get H1N1 influenza, but human infections can and do happen. H1N1 influenza viruses have been reported to spread from person-to-person.</a:t>
            </a:r>
          </a:p>
          <a:p>
            <a:pPr>
              <a:defRPr/>
            </a:pPr>
            <a:endParaRPr lang="en-US" dirty="0"/>
          </a:p>
          <a:p>
            <a:pPr marL="174708" indent="-174708">
              <a:buFont typeface="Arial" panose="020B0604020202020204" pitchFamily="34" charset="0"/>
              <a:buChar char="•"/>
              <a:defRPr/>
            </a:pPr>
            <a:r>
              <a:rPr lang="en-US" dirty="0"/>
              <a:t>Avian Influenza—Commonly known as bird flu, this strain of influenza virus is naturally occurring in birds. Wild birds can carry the virus and may not get sick from it; however, domestic birds may become infected by the virus and often die from it.</a:t>
            </a:r>
          </a:p>
          <a:p>
            <a:pPr>
              <a:defRPr/>
            </a:pPr>
            <a:endParaRPr lang="en-US" dirty="0"/>
          </a:p>
          <a:p>
            <a:pPr>
              <a:defRPr/>
            </a:pPr>
            <a:r>
              <a:rPr lang="en-US" dirty="0"/>
              <a:t>Are you considered high risk for flu-related complications?</a:t>
            </a:r>
          </a:p>
          <a:p>
            <a:pPr>
              <a:defRPr/>
            </a:pPr>
            <a:endParaRPr lang="en-US" dirty="0"/>
          </a:p>
          <a:p>
            <a:pPr>
              <a:defRPr/>
            </a:pPr>
            <a:r>
              <a:rPr lang="en-US" dirty="0"/>
              <a:t>You are at an increased risk if you are:</a:t>
            </a:r>
          </a:p>
          <a:p>
            <a:pPr>
              <a:defRPr/>
            </a:pPr>
            <a:endParaRPr lang="en-US" dirty="0"/>
          </a:p>
          <a:p>
            <a:pPr marL="174708" indent="-174708">
              <a:buFont typeface="Arial" panose="020B0604020202020204" pitchFamily="34" charset="0"/>
              <a:buChar char="•"/>
              <a:defRPr/>
            </a:pPr>
            <a:r>
              <a:rPr lang="en-US" dirty="0"/>
              <a:t>Age 50 or older</a:t>
            </a:r>
          </a:p>
          <a:p>
            <a:pPr marL="174708" indent="-174708">
              <a:buFont typeface="Arial" panose="020B0604020202020204" pitchFamily="34" charset="0"/>
              <a:buChar char="•"/>
              <a:defRPr/>
            </a:pPr>
            <a:r>
              <a:rPr lang="en-US" dirty="0"/>
              <a:t>Pregnant</a:t>
            </a:r>
          </a:p>
          <a:p>
            <a:pPr marL="174708" indent="-174708">
              <a:buFont typeface="Arial" panose="020B0604020202020204" pitchFamily="34" charset="0"/>
              <a:buChar char="•"/>
              <a:defRPr/>
            </a:pPr>
            <a:r>
              <a:rPr lang="en-US" dirty="0"/>
              <a:t>Living with a chronic medical condition</a:t>
            </a:r>
          </a:p>
          <a:p>
            <a:pPr marL="174708" indent="-174708">
              <a:buFont typeface="Arial" panose="020B0604020202020204" pitchFamily="34" charset="0"/>
              <a:buChar char="•"/>
              <a:defRPr/>
            </a:pPr>
            <a:r>
              <a:rPr lang="en-US" dirty="0"/>
              <a:t>A child, age 6 months and older</a:t>
            </a:r>
          </a:p>
          <a:p>
            <a:pPr marL="174708" indent="-174708">
              <a:buFont typeface="Arial" panose="020B0604020202020204" pitchFamily="34" charset="0"/>
              <a:buChar char="•"/>
              <a:defRPr/>
            </a:pPr>
            <a:r>
              <a:rPr lang="en-US" dirty="0"/>
              <a:t>Living with or caring for anyone at high risk</a:t>
            </a:r>
          </a:p>
          <a:p>
            <a:pPr>
              <a:defRPr/>
            </a:pPr>
            <a:endParaRPr lang="en-US" dirty="0"/>
          </a:p>
          <a:p>
            <a:pPr>
              <a:defRPr/>
            </a:pPr>
            <a:r>
              <a:rPr lang="en-US" dirty="0"/>
              <a:t>If you are at high risk, have your vaccinations updated every year, as directed by your physician.</a:t>
            </a:r>
          </a:p>
        </p:txBody>
      </p:sp>
      <p:sp>
        <p:nvSpPr>
          <p:cNvPr id="35844" name="Slide Number Placeholder 3">
            <a:extLst>
              <a:ext uri="{FF2B5EF4-FFF2-40B4-BE49-F238E27FC236}">
                <a16:creationId xmlns:a16="http://schemas.microsoft.com/office/drawing/2014/main" id="{4F295CEE-15E6-4A5E-9816-E9AB60DD16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A0379DB9-3F50-4E12-9926-21BF4BBE22FA}" type="slidenum">
              <a:rPr lang="en-US" altLang="en-US" sz="1200"/>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987DF1D3-1A9A-45CB-9D81-38B9B37277AD}"/>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A446E4F8-82AB-4964-8F58-0CD0D4FF0C0B}"/>
              </a:ext>
            </a:extLst>
          </p:cNvPr>
          <p:cNvSpPr>
            <a:spLocks noGrp="1"/>
          </p:cNvSpPr>
          <p:nvPr>
            <p:ph type="body" idx="1"/>
          </p:nvPr>
        </p:nvSpPr>
        <p:spPr/>
        <p:txBody>
          <a:bodyPr/>
          <a:lstStyle/>
          <a:p>
            <a:pPr>
              <a:defRPr/>
            </a:pPr>
            <a:r>
              <a:rPr lang="en-US" dirty="0"/>
              <a:t>Know the Difference: Types of Flu Outbreaks</a:t>
            </a:r>
          </a:p>
          <a:p>
            <a:pPr>
              <a:defRPr/>
            </a:pPr>
            <a:endParaRPr lang="en-US" dirty="0"/>
          </a:p>
          <a:p>
            <a:pPr marL="174708" indent="-174708">
              <a:buFont typeface="Arial" panose="020B0604020202020204" pitchFamily="34" charset="0"/>
              <a:buChar char="•"/>
              <a:defRPr/>
            </a:pPr>
            <a:r>
              <a:rPr lang="en-US" dirty="0"/>
              <a:t>Seasonal Flu—A contagious respiratory illness caused by influenza (flu) viruses occurring every year. It affects an average of 5 percent to 20 percent of the U.S. population by causing mild to severe illness, and in some instances can lead to death.</a:t>
            </a:r>
          </a:p>
          <a:p>
            <a:pPr>
              <a:defRPr/>
            </a:pPr>
            <a:endParaRPr lang="en-US" dirty="0"/>
          </a:p>
          <a:p>
            <a:pPr marL="174708" indent="-174708">
              <a:buFont typeface="Arial" panose="020B0604020202020204" pitchFamily="34" charset="0"/>
              <a:buChar char="•"/>
              <a:defRPr/>
            </a:pPr>
            <a:r>
              <a:rPr lang="en-US" dirty="0"/>
              <a:t>Epidemic—The rapid spread of a disease that affects some or many people in a community or region at the same time.</a:t>
            </a:r>
          </a:p>
          <a:p>
            <a:pPr>
              <a:defRPr/>
            </a:pPr>
            <a:endParaRPr lang="en-US" dirty="0"/>
          </a:p>
          <a:p>
            <a:pPr marL="174708" indent="-174708">
              <a:buFont typeface="Arial" panose="020B0604020202020204" pitchFamily="34" charset="0"/>
              <a:buChar char="•"/>
              <a:defRPr/>
            </a:pPr>
            <a:r>
              <a:rPr lang="en-US" dirty="0"/>
              <a:t>Pandemic—An outbreak of a disease that affects large numbers of people throughout the world and spreads rapidly.</a:t>
            </a:r>
          </a:p>
          <a:p>
            <a:pPr>
              <a:defRPr/>
            </a:pPr>
            <a:endParaRPr lang="en-US" dirty="0"/>
          </a:p>
          <a:p>
            <a:pPr marL="174708" indent="-174708">
              <a:buFont typeface="Arial" panose="020B0604020202020204" pitchFamily="34" charset="0"/>
              <a:buChar char="•"/>
              <a:defRPr/>
            </a:pPr>
            <a:r>
              <a:rPr lang="en-US" dirty="0"/>
              <a:t>H1N1 Influenza (swine flu)—H1N1 influenza is a respiratory disease of pigs caused by type A influenza viruses that cause regular outbreaks in pigs. People do not normally get H1N1 influenza, but human infections can and do happen. H1N1 influenza viruses have been reported to spread from person-to-person.</a:t>
            </a:r>
          </a:p>
          <a:p>
            <a:pPr>
              <a:defRPr/>
            </a:pPr>
            <a:endParaRPr lang="en-US" dirty="0"/>
          </a:p>
          <a:p>
            <a:pPr marL="174708" indent="-174708">
              <a:buFont typeface="Arial" panose="020B0604020202020204" pitchFamily="34" charset="0"/>
              <a:buChar char="•"/>
              <a:defRPr/>
            </a:pPr>
            <a:r>
              <a:rPr lang="en-US" dirty="0"/>
              <a:t>Avian Influenza—Commonly known as bird flu, this strain of influenza virus is naturally occurring in birds. Wild birds can carry the virus and may not get sick from it; however, domestic birds may become infected by the virus and often die from it.</a:t>
            </a:r>
          </a:p>
          <a:p>
            <a:pPr>
              <a:defRPr/>
            </a:pPr>
            <a:endParaRPr lang="en-US" dirty="0"/>
          </a:p>
          <a:p>
            <a:pPr>
              <a:defRPr/>
            </a:pPr>
            <a:r>
              <a:rPr lang="en-US" dirty="0"/>
              <a:t>Are you considered high risk for flu-related complications?</a:t>
            </a:r>
          </a:p>
          <a:p>
            <a:pPr>
              <a:defRPr/>
            </a:pPr>
            <a:endParaRPr lang="en-US" dirty="0"/>
          </a:p>
          <a:p>
            <a:pPr>
              <a:defRPr/>
            </a:pPr>
            <a:r>
              <a:rPr lang="en-US" dirty="0"/>
              <a:t>You are at an increased risk if you are:</a:t>
            </a:r>
          </a:p>
          <a:p>
            <a:pPr>
              <a:defRPr/>
            </a:pPr>
            <a:endParaRPr lang="en-US" dirty="0"/>
          </a:p>
          <a:p>
            <a:pPr marL="174708" indent="-174708">
              <a:buFont typeface="Arial" panose="020B0604020202020204" pitchFamily="34" charset="0"/>
              <a:buChar char="•"/>
              <a:defRPr/>
            </a:pPr>
            <a:r>
              <a:rPr lang="en-US" dirty="0"/>
              <a:t>Age 50 or older</a:t>
            </a:r>
          </a:p>
          <a:p>
            <a:pPr marL="174708" indent="-174708">
              <a:buFont typeface="Arial" panose="020B0604020202020204" pitchFamily="34" charset="0"/>
              <a:buChar char="•"/>
              <a:defRPr/>
            </a:pPr>
            <a:r>
              <a:rPr lang="en-US" dirty="0"/>
              <a:t>Pregnant</a:t>
            </a:r>
          </a:p>
          <a:p>
            <a:pPr marL="174708" indent="-174708">
              <a:buFont typeface="Arial" panose="020B0604020202020204" pitchFamily="34" charset="0"/>
              <a:buChar char="•"/>
              <a:defRPr/>
            </a:pPr>
            <a:r>
              <a:rPr lang="en-US" dirty="0"/>
              <a:t>Living with a chronic medical condition</a:t>
            </a:r>
          </a:p>
          <a:p>
            <a:pPr marL="174708" indent="-174708">
              <a:buFont typeface="Arial" panose="020B0604020202020204" pitchFamily="34" charset="0"/>
              <a:buChar char="•"/>
              <a:defRPr/>
            </a:pPr>
            <a:r>
              <a:rPr lang="en-US" dirty="0"/>
              <a:t>A child, age 6 months and older</a:t>
            </a:r>
          </a:p>
          <a:p>
            <a:pPr marL="174708" indent="-174708">
              <a:buFont typeface="Arial" panose="020B0604020202020204" pitchFamily="34" charset="0"/>
              <a:buChar char="•"/>
              <a:defRPr/>
            </a:pPr>
            <a:r>
              <a:rPr lang="en-US" dirty="0"/>
              <a:t>Living with or caring for anyone at high risk</a:t>
            </a:r>
          </a:p>
          <a:p>
            <a:pPr>
              <a:defRPr/>
            </a:pPr>
            <a:endParaRPr lang="en-US" dirty="0"/>
          </a:p>
          <a:p>
            <a:pPr>
              <a:defRPr/>
            </a:pPr>
            <a:r>
              <a:rPr lang="en-US" dirty="0"/>
              <a:t>If you are at high risk, have your vaccinations updated every year, as directed by your physician.</a:t>
            </a:r>
          </a:p>
        </p:txBody>
      </p:sp>
      <p:sp>
        <p:nvSpPr>
          <p:cNvPr id="35844" name="Slide Number Placeholder 3">
            <a:extLst>
              <a:ext uri="{FF2B5EF4-FFF2-40B4-BE49-F238E27FC236}">
                <a16:creationId xmlns:a16="http://schemas.microsoft.com/office/drawing/2014/main" id="{4F295CEE-15E6-4A5E-9816-E9AB60DD16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A0379DB9-3F50-4E12-9926-21BF4BBE22FA}" type="slidenum">
              <a:rPr lang="en-US" altLang="en-US" sz="1200"/>
              <a:pPr/>
              <a:t>17</a:t>
            </a:fld>
            <a:endParaRPr lang="en-US" altLang="en-US" sz="1200"/>
          </a:p>
        </p:txBody>
      </p:sp>
    </p:spTree>
    <p:extLst>
      <p:ext uri="{BB962C8B-B14F-4D97-AF65-F5344CB8AC3E}">
        <p14:creationId xmlns:p14="http://schemas.microsoft.com/office/powerpoint/2010/main" val="500152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17B0CF72-6981-45AA-A3EC-B706E0011E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55650" indent="-290513">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63638" indent="-231775">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30363" indent="-231775">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95500" indent="-231775">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527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30099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671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9243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D40E36FB-D13F-4896-9608-8C6B8889A5B8}" type="slidenum">
              <a:rPr kumimoji="0" lang="en-US" altLang="en-US"/>
              <a:pPr>
                <a:spcBef>
                  <a:spcPct val="0"/>
                </a:spcBef>
              </a:pPr>
              <a:t>18</a:t>
            </a:fld>
            <a:endParaRPr kumimoji="0" lang="en-US" altLang="en-US"/>
          </a:p>
        </p:txBody>
      </p:sp>
      <p:sp>
        <p:nvSpPr>
          <p:cNvPr id="37891" name="Rectangle 2">
            <a:extLst>
              <a:ext uri="{FF2B5EF4-FFF2-40B4-BE49-F238E27FC236}">
                <a16:creationId xmlns:a16="http://schemas.microsoft.com/office/drawing/2014/main" id="{4B1D1C79-BEEE-480F-8971-F0AAE552FA53}"/>
              </a:ext>
            </a:extLst>
          </p:cNvPr>
          <p:cNvSpPr>
            <a:spLocks noChangeArrowheads="1" noTextEdit="1"/>
          </p:cNvSpPr>
          <p:nvPr>
            <p:ph type="sldImg"/>
          </p:nvPr>
        </p:nvSpPr>
        <p:spPr>
          <a:ln/>
        </p:spPr>
      </p:sp>
      <p:sp>
        <p:nvSpPr>
          <p:cNvPr id="37892" name="Rectangle 3">
            <a:extLst>
              <a:ext uri="{FF2B5EF4-FFF2-40B4-BE49-F238E27FC236}">
                <a16:creationId xmlns:a16="http://schemas.microsoft.com/office/drawing/2014/main" id="{A547F539-1BC0-459A-A716-310EE6C89F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Long distance phone lines often work before local phone lines, so identify an out-of-state contact and provide this person with the contact information of people you want to keep informed of your situation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99F260E-E0E2-4061-93C9-B6CD7F44FE44}"/>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83171142-BCDB-45EB-8C4D-AF1DD70E100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00" b="1" dirty="0"/>
              <a:t>Always:</a:t>
            </a:r>
          </a:p>
          <a:p>
            <a:pPr marL="174708" indent="-174708">
              <a:buFont typeface="Arial" panose="020B0604020202020204" pitchFamily="34" charset="0"/>
              <a:buChar char="•"/>
              <a:defRPr/>
            </a:pPr>
            <a:r>
              <a:rPr lang="en-US" sz="1000" dirty="0"/>
              <a:t>Keep a full tank of gas</a:t>
            </a:r>
          </a:p>
          <a:p>
            <a:pPr marL="174708" indent="-174708">
              <a:buFont typeface="Arial" panose="020B0604020202020204" pitchFamily="34" charset="0"/>
              <a:buChar char="•"/>
              <a:defRPr/>
            </a:pPr>
            <a:r>
              <a:rPr lang="en-US" sz="1000" dirty="0"/>
              <a:t>Make transportation arrangements</a:t>
            </a:r>
          </a:p>
          <a:p>
            <a:pPr marL="174708" indent="-174708">
              <a:buFont typeface="Arial" panose="020B0604020202020204" pitchFamily="34" charset="0"/>
              <a:buChar char="•"/>
              <a:defRPr/>
            </a:pPr>
            <a:r>
              <a:rPr lang="en-US" sz="1000" dirty="0"/>
              <a:t>Listen to a battery-powered radio and follow local evacuation instructions.</a:t>
            </a:r>
          </a:p>
          <a:p>
            <a:pPr marL="174708" indent="-174708">
              <a:buFont typeface="Arial" panose="020B0604020202020204" pitchFamily="34" charset="0"/>
              <a:buChar char="•"/>
              <a:defRPr/>
            </a:pPr>
            <a:r>
              <a:rPr lang="en-US" sz="1000" dirty="0"/>
              <a:t>Evacuate immediately.</a:t>
            </a:r>
          </a:p>
          <a:p>
            <a:pPr marL="174708" indent="-174708">
              <a:buFont typeface="Arial" panose="020B0604020202020204" pitchFamily="34" charset="0"/>
              <a:buChar char="•"/>
              <a:defRPr/>
            </a:pPr>
            <a:r>
              <a:rPr lang="en-US" sz="1000" dirty="0"/>
              <a:t>Leave early.</a:t>
            </a:r>
          </a:p>
          <a:p>
            <a:pPr marL="174708" indent="-174708">
              <a:buFont typeface="Arial" panose="020B0604020202020204" pitchFamily="34" charset="0"/>
              <a:buChar char="•"/>
              <a:defRPr/>
            </a:pPr>
            <a:r>
              <a:rPr lang="en-US" sz="1000" dirty="0"/>
              <a:t>Follow recommended evacuation routes. </a:t>
            </a:r>
          </a:p>
          <a:p>
            <a:pPr marL="174708" indent="-174708">
              <a:buFont typeface="Arial" panose="020B0604020202020204" pitchFamily="34" charset="0"/>
              <a:buChar char="•"/>
              <a:defRPr/>
            </a:pPr>
            <a:r>
              <a:rPr lang="en-US" sz="1000" dirty="0"/>
              <a:t>Be alert for washed-out roads and bridges. Do not drive into flooded areas.</a:t>
            </a:r>
          </a:p>
          <a:p>
            <a:pPr marL="174708" indent="-174708">
              <a:buFont typeface="Arial" panose="020B0604020202020204" pitchFamily="34" charset="0"/>
              <a:buChar char="•"/>
              <a:defRPr/>
            </a:pPr>
            <a:r>
              <a:rPr lang="en-US" sz="1000" dirty="0"/>
              <a:t>Stay away from downed power lines.</a:t>
            </a:r>
          </a:p>
          <a:p>
            <a:pPr>
              <a:defRPr/>
            </a:pPr>
            <a:endParaRPr lang="en-US" sz="1000" dirty="0"/>
          </a:p>
          <a:p>
            <a:pPr>
              <a:defRPr/>
            </a:pPr>
            <a:r>
              <a:rPr lang="en-US" sz="1000" b="1" dirty="0"/>
              <a:t>If time permits:</a:t>
            </a:r>
          </a:p>
          <a:p>
            <a:pPr>
              <a:buFont typeface="Arial" panose="020B0604020202020204" pitchFamily="34" charset="0"/>
              <a:buNone/>
              <a:defRPr/>
            </a:pPr>
            <a:r>
              <a:rPr lang="en-US" sz="1000" dirty="0"/>
              <a:t>Gather your disaster supplies kit.</a:t>
            </a:r>
          </a:p>
          <a:p>
            <a:pPr>
              <a:buFont typeface="Wingdings" panose="05000000000000000000" pitchFamily="2" charset="2"/>
              <a:buNone/>
              <a:defRPr/>
            </a:pPr>
            <a:r>
              <a:rPr lang="en-US" sz="1000" dirty="0"/>
              <a:t>Wear sturdy shoes and clothing that provides some protection, such as long pants, long-sleeved shirts, and a cap.</a:t>
            </a:r>
          </a:p>
          <a:p>
            <a:pPr>
              <a:buFont typeface="Wingdings" panose="05000000000000000000" pitchFamily="2" charset="2"/>
              <a:buNone/>
              <a:defRPr/>
            </a:pPr>
            <a:r>
              <a:rPr lang="en-US" sz="1000" dirty="0"/>
              <a:t>Secure your home:</a:t>
            </a:r>
          </a:p>
          <a:p>
            <a:pPr marL="931774" lvl="1" indent="-465887">
              <a:buFont typeface="Arial" panose="020B0604020202020204" pitchFamily="34" charset="0"/>
              <a:buChar char="•"/>
              <a:defRPr/>
            </a:pPr>
            <a:r>
              <a:rPr lang="en-US" sz="1000" dirty="0"/>
              <a:t>Close and lock doors and windows. </a:t>
            </a:r>
          </a:p>
          <a:p>
            <a:pPr marL="931774" lvl="1" indent="-465887">
              <a:buFont typeface="Arial" panose="020B0604020202020204" pitchFamily="34" charset="0"/>
              <a:buChar char="•"/>
              <a:defRPr/>
            </a:pPr>
            <a:r>
              <a:rPr lang="en-US" sz="1000" dirty="0"/>
              <a:t>Unplug electrical equipment, such as radios and televisions, and small appliances, such as toasters and microwaves. </a:t>
            </a:r>
          </a:p>
          <a:p>
            <a:pPr marL="931774" lvl="1" indent="-465887">
              <a:buFont typeface="Arial" panose="020B0604020202020204" pitchFamily="34" charset="0"/>
              <a:buChar char="•"/>
              <a:defRPr/>
            </a:pPr>
            <a:r>
              <a:rPr lang="en-US" sz="1000" dirty="0"/>
              <a:t>Leave freezers and refrigerators plugged in unless there is a risk of flooding.</a:t>
            </a:r>
          </a:p>
          <a:p>
            <a:pPr lvl="1">
              <a:defRPr/>
            </a:pPr>
            <a:endParaRPr lang="en-US" sz="1000" dirty="0"/>
          </a:p>
          <a:p>
            <a:pPr>
              <a:defRPr/>
            </a:pPr>
            <a:r>
              <a:rPr lang="en-US" sz="1000" dirty="0"/>
              <a:t>Let others know where you are going.</a:t>
            </a:r>
          </a:p>
          <a:p>
            <a:pPr>
              <a:defRPr/>
            </a:pPr>
            <a:endParaRPr lang="en-US" sz="1000" dirty="0"/>
          </a:p>
          <a:p>
            <a:pPr>
              <a:defRPr/>
            </a:pPr>
            <a:r>
              <a:rPr lang="en-US" sz="1000" dirty="0"/>
              <a:t>Other Plans:</a:t>
            </a:r>
          </a:p>
          <a:p>
            <a:pPr marL="640594" lvl="1" indent="-174708">
              <a:buFont typeface="Arial" panose="020B0604020202020204" pitchFamily="34" charset="0"/>
              <a:buChar char="•"/>
              <a:defRPr/>
            </a:pPr>
            <a:r>
              <a:rPr lang="en-US" sz="1000" dirty="0"/>
              <a:t>Community</a:t>
            </a:r>
          </a:p>
          <a:p>
            <a:pPr marL="640594" lvl="1" indent="-174708">
              <a:buFont typeface="Arial" panose="020B0604020202020204" pitchFamily="34" charset="0"/>
              <a:buChar char="•"/>
              <a:defRPr/>
            </a:pPr>
            <a:r>
              <a:rPr lang="en-US" sz="1000" dirty="0"/>
              <a:t>School and/or Daycare</a:t>
            </a:r>
          </a:p>
          <a:p>
            <a:pPr marL="640594" lvl="1" indent="-174708">
              <a:buFont typeface="Arial" panose="020B0604020202020204" pitchFamily="34" charset="0"/>
              <a:buChar char="•"/>
              <a:defRPr/>
            </a:pPr>
            <a:r>
              <a:rPr lang="en-US" sz="1000" dirty="0"/>
              <a:t>Workplace</a:t>
            </a:r>
          </a:p>
          <a:p>
            <a:pPr>
              <a:defRPr/>
            </a:pPr>
            <a:endParaRPr lang="en-US" sz="1000" dirty="0"/>
          </a:p>
          <a:p>
            <a:pPr>
              <a:defRPr/>
            </a:pPr>
            <a:r>
              <a:rPr lang="en-US" sz="1000" dirty="0"/>
              <a:t>Other Considerations:</a:t>
            </a:r>
          </a:p>
          <a:p>
            <a:pPr marL="640594" lvl="1" indent="-174708">
              <a:buFont typeface="Arial" panose="020B0604020202020204" pitchFamily="34" charset="0"/>
              <a:buChar char="•"/>
              <a:defRPr/>
            </a:pPr>
            <a:r>
              <a:rPr lang="en-US" sz="1000" dirty="0"/>
              <a:t>Emergency Planning Checklist</a:t>
            </a:r>
          </a:p>
          <a:p>
            <a:pPr marL="640594" lvl="1" indent="-174708">
              <a:buFont typeface="Arial" panose="020B0604020202020204" pitchFamily="34" charset="0"/>
              <a:buChar char="•"/>
              <a:defRPr/>
            </a:pPr>
            <a:r>
              <a:rPr lang="en-US" sz="1000" dirty="0"/>
              <a:t>Escape Routes</a:t>
            </a:r>
          </a:p>
          <a:p>
            <a:pPr marL="640594" lvl="1" indent="-174708">
              <a:buFont typeface="Arial" panose="020B0604020202020204" pitchFamily="34" charset="0"/>
              <a:buChar char="•"/>
              <a:defRPr/>
            </a:pPr>
            <a:r>
              <a:rPr lang="en-US" sz="1000" dirty="0"/>
              <a:t>Family Communication</a:t>
            </a:r>
          </a:p>
          <a:p>
            <a:pPr>
              <a:defRPr/>
            </a:pPr>
            <a:endParaRPr lang="en-US" sz="1000" dirty="0"/>
          </a:p>
          <a:p>
            <a:pPr>
              <a:defRPr/>
            </a:pPr>
            <a:r>
              <a:rPr lang="en-US" sz="1000" dirty="0"/>
              <a:t>Utility Shut Off &amp; Safety</a:t>
            </a:r>
          </a:p>
          <a:p>
            <a:pPr marL="640594" lvl="1" indent="-174708">
              <a:buFont typeface="Arial" panose="020B0604020202020204" pitchFamily="34" charset="0"/>
              <a:buChar char="•"/>
              <a:defRPr/>
            </a:pPr>
            <a:r>
              <a:rPr lang="en-US" sz="1000" dirty="0"/>
              <a:t>Natural Gas – only if instructed</a:t>
            </a:r>
          </a:p>
          <a:p>
            <a:pPr marL="640594" lvl="1" indent="-174708">
              <a:buFont typeface="Arial" panose="020B0604020202020204" pitchFamily="34" charset="0"/>
              <a:buChar char="•"/>
              <a:defRPr/>
            </a:pPr>
            <a:r>
              <a:rPr lang="en-US" sz="1000" dirty="0"/>
              <a:t>Water</a:t>
            </a:r>
          </a:p>
          <a:p>
            <a:pPr marL="640594" lvl="1" indent="-174708">
              <a:buFont typeface="Arial" panose="020B0604020202020204" pitchFamily="34" charset="0"/>
              <a:buChar char="•"/>
              <a:defRPr/>
            </a:pPr>
            <a:r>
              <a:rPr lang="en-US" sz="1000" dirty="0"/>
              <a:t>Electricity</a:t>
            </a:r>
          </a:p>
          <a:p>
            <a:pPr>
              <a:defRPr/>
            </a:pPr>
            <a:endParaRPr lang="en-US" sz="1000" dirty="0"/>
          </a:p>
        </p:txBody>
      </p:sp>
      <p:sp>
        <p:nvSpPr>
          <p:cNvPr id="39940" name="Slide Number Placeholder 3">
            <a:extLst>
              <a:ext uri="{FF2B5EF4-FFF2-40B4-BE49-F238E27FC236}">
                <a16:creationId xmlns:a16="http://schemas.microsoft.com/office/drawing/2014/main" id="{362E01D9-65AD-4C6E-8CFC-C384E252BD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55650" indent="-290513">
              <a:defRPr sz="2400">
                <a:solidFill>
                  <a:schemeClr val="tx1"/>
                </a:solidFill>
                <a:latin typeface="Times New Roman" panose="02020603050405020304" pitchFamily="18" charset="0"/>
                <a:cs typeface="Times New Roman" panose="02020603050405020304" pitchFamily="18" charset="0"/>
              </a:defRPr>
            </a:lvl2pPr>
            <a:lvl3pPr marL="1163638" indent="-231775">
              <a:defRPr sz="2400">
                <a:solidFill>
                  <a:schemeClr val="tx1"/>
                </a:solidFill>
                <a:latin typeface="Times New Roman" panose="02020603050405020304" pitchFamily="18" charset="0"/>
                <a:cs typeface="Times New Roman" panose="02020603050405020304" pitchFamily="18" charset="0"/>
              </a:defRPr>
            </a:lvl3pPr>
            <a:lvl4pPr marL="1630363" indent="-231775">
              <a:defRPr sz="2400">
                <a:solidFill>
                  <a:schemeClr val="tx1"/>
                </a:solidFill>
                <a:latin typeface="Times New Roman" panose="02020603050405020304" pitchFamily="18" charset="0"/>
                <a:cs typeface="Times New Roman" panose="02020603050405020304" pitchFamily="18" charset="0"/>
              </a:defRPr>
            </a:lvl4pPr>
            <a:lvl5pPr marL="2095500" indent="-231775">
              <a:defRPr sz="2400">
                <a:solidFill>
                  <a:schemeClr val="tx1"/>
                </a:solidFill>
                <a:latin typeface="Times New Roman" panose="02020603050405020304" pitchFamily="18" charset="0"/>
                <a:cs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E6AF3E6B-A580-4A5B-AB55-538621609798}" type="slidenum">
              <a:rPr lang="en-US" altLang="en-US" sz="120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A5139508-0575-40EA-9EF4-00E8A783250E}"/>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C03ADD48-482F-449C-A2A0-BE2ED1061F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Floods</a:t>
            </a:r>
          </a:p>
          <a:p>
            <a:r>
              <a:rPr lang="en-US" altLang="en-US"/>
              <a:t>Hurricanes</a:t>
            </a:r>
          </a:p>
          <a:p>
            <a:r>
              <a:rPr lang="en-US" altLang="en-US"/>
              <a:t>Thunderstorms &amp; Lightning</a:t>
            </a:r>
          </a:p>
          <a:p>
            <a:r>
              <a:rPr lang="en-US" altLang="en-US"/>
              <a:t>Tornadoes</a:t>
            </a:r>
          </a:p>
          <a:p>
            <a:r>
              <a:rPr lang="en-US" altLang="en-US"/>
              <a:t>Winter Storms &amp; Extreme Cold</a:t>
            </a:r>
          </a:p>
          <a:p>
            <a:r>
              <a:rPr lang="en-US" altLang="en-US"/>
              <a:t>Fires</a:t>
            </a:r>
          </a:p>
          <a:p>
            <a:r>
              <a:rPr lang="en-US" altLang="en-US"/>
              <a:t>Extreme Heat</a:t>
            </a:r>
          </a:p>
          <a:p>
            <a:r>
              <a:rPr lang="en-US" altLang="en-US"/>
              <a:t>Earthquakes</a:t>
            </a:r>
          </a:p>
          <a:p>
            <a:r>
              <a:rPr lang="en-US" altLang="en-US"/>
              <a:t>Volcanoes</a:t>
            </a:r>
          </a:p>
          <a:p>
            <a:r>
              <a:rPr lang="en-US" altLang="en-US"/>
              <a:t>Landslides &amp; Debris Flow</a:t>
            </a:r>
          </a:p>
          <a:p>
            <a:r>
              <a:rPr lang="en-US" altLang="en-US"/>
              <a:t>Tsunamis</a:t>
            </a:r>
          </a:p>
          <a:p>
            <a:r>
              <a:rPr lang="en-US" altLang="en-US"/>
              <a:t>Wildfires</a:t>
            </a:r>
          </a:p>
          <a:p>
            <a:endParaRPr lang="en-US" altLang="en-US"/>
          </a:p>
        </p:txBody>
      </p:sp>
      <p:sp>
        <p:nvSpPr>
          <p:cNvPr id="7172" name="Slide Number Placeholder 3">
            <a:extLst>
              <a:ext uri="{FF2B5EF4-FFF2-40B4-BE49-F238E27FC236}">
                <a16:creationId xmlns:a16="http://schemas.microsoft.com/office/drawing/2014/main" id="{27F81D8E-7476-44B5-BB32-B1A43F86A2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55650" indent="-290513">
              <a:defRPr sz="2400">
                <a:solidFill>
                  <a:schemeClr val="tx1"/>
                </a:solidFill>
                <a:latin typeface="Times New Roman" panose="02020603050405020304" pitchFamily="18" charset="0"/>
                <a:cs typeface="Times New Roman" panose="02020603050405020304" pitchFamily="18" charset="0"/>
              </a:defRPr>
            </a:lvl2pPr>
            <a:lvl3pPr marL="1163638" indent="-231775">
              <a:defRPr sz="2400">
                <a:solidFill>
                  <a:schemeClr val="tx1"/>
                </a:solidFill>
                <a:latin typeface="Times New Roman" panose="02020603050405020304" pitchFamily="18" charset="0"/>
                <a:cs typeface="Times New Roman" panose="02020603050405020304" pitchFamily="18" charset="0"/>
              </a:defRPr>
            </a:lvl3pPr>
            <a:lvl4pPr marL="1630363" indent="-231775">
              <a:defRPr sz="2400">
                <a:solidFill>
                  <a:schemeClr val="tx1"/>
                </a:solidFill>
                <a:latin typeface="Times New Roman" panose="02020603050405020304" pitchFamily="18" charset="0"/>
                <a:cs typeface="Times New Roman" panose="02020603050405020304" pitchFamily="18" charset="0"/>
              </a:defRPr>
            </a:lvl4pPr>
            <a:lvl5pPr marL="2095500" indent="-231775">
              <a:defRPr sz="2400">
                <a:solidFill>
                  <a:schemeClr val="tx1"/>
                </a:solidFill>
                <a:latin typeface="Times New Roman" panose="02020603050405020304" pitchFamily="18" charset="0"/>
                <a:cs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D801ABD6-BF1E-4DD2-BE94-51333CA1C7C3}"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213B889-2BF4-48B3-AD91-707D60DBCF7F}"/>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7072115A-77A3-4A06-89D7-4167B913A4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Slide Number Placeholder 3">
            <a:extLst>
              <a:ext uri="{FF2B5EF4-FFF2-40B4-BE49-F238E27FC236}">
                <a16:creationId xmlns:a16="http://schemas.microsoft.com/office/drawing/2014/main" id="{42B589C1-2E62-46CC-BC5A-6951AB5D52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55650" indent="-290513">
              <a:defRPr sz="2400">
                <a:solidFill>
                  <a:schemeClr val="tx1"/>
                </a:solidFill>
                <a:latin typeface="Times New Roman" panose="02020603050405020304" pitchFamily="18" charset="0"/>
                <a:cs typeface="Times New Roman" panose="02020603050405020304" pitchFamily="18" charset="0"/>
              </a:defRPr>
            </a:lvl2pPr>
            <a:lvl3pPr marL="1163638" indent="-231775">
              <a:defRPr sz="2400">
                <a:solidFill>
                  <a:schemeClr val="tx1"/>
                </a:solidFill>
                <a:latin typeface="Times New Roman" panose="02020603050405020304" pitchFamily="18" charset="0"/>
                <a:cs typeface="Times New Roman" panose="02020603050405020304" pitchFamily="18" charset="0"/>
              </a:defRPr>
            </a:lvl3pPr>
            <a:lvl4pPr marL="1630363" indent="-231775">
              <a:defRPr sz="2400">
                <a:solidFill>
                  <a:schemeClr val="tx1"/>
                </a:solidFill>
                <a:latin typeface="Times New Roman" panose="02020603050405020304" pitchFamily="18" charset="0"/>
                <a:cs typeface="Times New Roman" panose="02020603050405020304" pitchFamily="18" charset="0"/>
              </a:defRPr>
            </a:lvl4pPr>
            <a:lvl5pPr marL="2095500" indent="-231775">
              <a:defRPr sz="2400">
                <a:solidFill>
                  <a:schemeClr val="tx1"/>
                </a:solidFill>
                <a:latin typeface="Times New Roman" panose="02020603050405020304" pitchFamily="18" charset="0"/>
                <a:cs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58DECE76-831C-486F-B4B8-AA9CD90AA7BA}" type="slidenum">
              <a:rPr lang="en-US" altLang="en-US" sz="1200"/>
              <a:pP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2D7B72D-73C0-4D9B-9593-0A2187E42ABC}"/>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22EB1401-896D-403B-989F-E1C6001D5C58}"/>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You may need to survive on your own after a disaster. This means having your own food, water, and other supplies in sufficient quantity to last for at least 3 days. </a:t>
            </a:r>
          </a:p>
          <a:p>
            <a:pPr>
              <a:defRPr/>
            </a:pPr>
            <a:r>
              <a:rPr lang="en-US" altLang="en-US" dirty="0"/>
              <a:t>Kit Locations</a:t>
            </a:r>
          </a:p>
          <a:p>
            <a:pPr marL="640594" lvl="1" indent="-174708">
              <a:buFontTx/>
              <a:buChar char="•"/>
              <a:defRPr/>
            </a:pPr>
            <a:r>
              <a:rPr lang="en-US" altLang="en-US" dirty="0"/>
              <a:t>Home</a:t>
            </a:r>
          </a:p>
          <a:p>
            <a:pPr marL="640594" lvl="1" indent="-174708">
              <a:buFontTx/>
              <a:buChar char="•"/>
              <a:defRPr/>
            </a:pPr>
            <a:r>
              <a:rPr lang="en-US" altLang="en-US" dirty="0"/>
              <a:t>Work</a:t>
            </a:r>
          </a:p>
          <a:p>
            <a:pPr marL="640594" lvl="1" indent="-174708">
              <a:buFontTx/>
              <a:buChar char="•"/>
              <a:defRPr/>
            </a:pPr>
            <a:r>
              <a:rPr lang="en-US" altLang="en-US" dirty="0"/>
              <a:t>Car</a:t>
            </a:r>
          </a:p>
          <a:p>
            <a:pPr>
              <a:defRPr/>
            </a:pPr>
            <a:endParaRPr lang="en-US" altLang="en-US" dirty="0"/>
          </a:p>
          <a:p>
            <a:pPr>
              <a:defRPr/>
            </a:pPr>
            <a:r>
              <a:rPr lang="en-US" altLang="en-US" dirty="0"/>
              <a:t>Be Prepared for an Emergency. Be Red Cross Ready!  Being prepared means being equipped with the proper supplies you may need in the event of an emergency or disaster. Keep your supplies in an easy-to-carry emergency preparedness kit that you can use at home or take with you in case you must evacuate.</a:t>
            </a:r>
          </a:p>
          <a:p>
            <a:pPr>
              <a:defRPr/>
            </a:pPr>
            <a:endParaRPr lang="en-US" altLang="en-US" dirty="0"/>
          </a:p>
          <a:p>
            <a:pPr>
              <a:defRPr/>
            </a:pPr>
            <a:r>
              <a:rPr lang="en-US" altLang="en-US" dirty="0"/>
              <a:t>At a minimum, you should have the basic supplies listed below:</a:t>
            </a:r>
          </a:p>
          <a:p>
            <a:pPr>
              <a:defRPr/>
            </a:pPr>
            <a:endParaRPr lang="en-US" altLang="en-US" dirty="0"/>
          </a:p>
          <a:p>
            <a:pPr marL="174708" indent="-174708">
              <a:buFont typeface="Arial" panose="020B0604020202020204" pitchFamily="34" charset="0"/>
              <a:buChar char="•"/>
              <a:defRPr/>
            </a:pPr>
            <a:r>
              <a:rPr lang="en-US" altLang="en-US" dirty="0"/>
              <a:t>Water: one gallon per person, per day (3-day supply for evacuation, 2-week supply for home)</a:t>
            </a:r>
          </a:p>
          <a:p>
            <a:pPr marL="174708" indent="-174708">
              <a:buFont typeface="Arial" panose="020B0604020202020204" pitchFamily="34" charset="0"/>
              <a:buChar char="•"/>
              <a:defRPr/>
            </a:pPr>
            <a:r>
              <a:rPr lang="en-US" altLang="en-US" dirty="0"/>
              <a:t>Food: non-perishable, easy-to-prepare items (3-day supply for evacuation, 2-week supply for home).</a:t>
            </a:r>
          </a:p>
          <a:p>
            <a:pPr marL="174708" indent="-174708">
              <a:buFont typeface="Arial" panose="020B0604020202020204" pitchFamily="34" charset="0"/>
              <a:buChar char="•"/>
              <a:defRPr/>
            </a:pPr>
            <a:r>
              <a:rPr lang="en-US" altLang="en-US" dirty="0"/>
              <a:t>Flashlight [Available on the Red Cross Store]</a:t>
            </a:r>
          </a:p>
          <a:p>
            <a:pPr marL="174708" indent="-174708">
              <a:buFont typeface="Arial" panose="020B0604020202020204" pitchFamily="34" charset="0"/>
              <a:buChar char="•"/>
              <a:defRPr/>
            </a:pPr>
            <a:r>
              <a:rPr lang="en-US" altLang="en-US" dirty="0"/>
              <a:t>Battery-powered or hand-crank radio (NOAA Weather Radio, if possible) [Available on the Red Cross Store]</a:t>
            </a:r>
          </a:p>
          <a:p>
            <a:pPr marL="174708" indent="-174708">
              <a:buFont typeface="Arial" panose="020B0604020202020204" pitchFamily="34" charset="0"/>
              <a:buChar char="•"/>
              <a:defRPr/>
            </a:pPr>
            <a:r>
              <a:rPr lang="en-US" altLang="en-US" dirty="0"/>
              <a:t>Extra batteries</a:t>
            </a:r>
          </a:p>
          <a:p>
            <a:pPr marL="174708" indent="-174708">
              <a:buFont typeface="Arial" panose="020B0604020202020204" pitchFamily="34" charset="0"/>
              <a:buChar char="•"/>
              <a:defRPr/>
            </a:pPr>
            <a:r>
              <a:rPr lang="en-US" altLang="en-US" dirty="0"/>
              <a:t>First aid kit [Available on the Red Cross Store]</a:t>
            </a:r>
          </a:p>
          <a:p>
            <a:pPr marL="174708" indent="-174708">
              <a:buFont typeface="Arial" panose="020B0604020202020204" pitchFamily="34" charset="0"/>
              <a:buChar char="•"/>
              <a:defRPr/>
            </a:pPr>
            <a:r>
              <a:rPr lang="en-US" altLang="en-US" dirty="0"/>
              <a:t>Medications (7-day supply) and medical items</a:t>
            </a:r>
          </a:p>
          <a:p>
            <a:pPr marL="174708" indent="-174708">
              <a:buFont typeface="Arial" panose="020B0604020202020204" pitchFamily="34" charset="0"/>
              <a:buChar char="•"/>
              <a:defRPr/>
            </a:pPr>
            <a:r>
              <a:rPr lang="en-US" altLang="en-US" dirty="0"/>
              <a:t>Multi-purpose tool</a:t>
            </a:r>
          </a:p>
          <a:p>
            <a:pPr marL="174708" indent="-174708">
              <a:buFont typeface="Arial" panose="020B0604020202020204" pitchFamily="34" charset="0"/>
              <a:buChar char="•"/>
              <a:defRPr/>
            </a:pPr>
            <a:r>
              <a:rPr lang="en-US" altLang="en-US" dirty="0"/>
              <a:t>Sanitation and personal hygiene items</a:t>
            </a:r>
          </a:p>
          <a:p>
            <a:pPr marL="174708" indent="-174708">
              <a:buFont typeface="Arial" panose="020B0604020202020204" pitchFamily="34" charset="0"/>
              <a:buChar char="•"/>
              <a:defRPr/>
            </a:pPr>
            <a:r>
              <a:rPr lang="en-US" altLang="en-US" dirty="0"/>
              <a:t>Copies of personal documents (medication list and pertinent medical information, proof of address, deed/lease to home, passports, birth certificates, insurance policies)</a:t>
            </a:r>
          </a:p>
          <a:p>
            <a:pPr marL="174708" indent="-174708">
              <a:buFont typeface="Arial" panose="020B0604020202020204" pitchFamily="34" charset="0"/>
              <a:buChar char="•"/>
              <a:defRPr/>
            </a:pPr>
            <a:r>
              <a:rPr lang="en-US" altLang="en-US" dirty="0"/>
              <a:t>Cell phone with chargers</a:t>
            </a:r>
          </a:p>
          <a:p>
            <a:pPr marL="174708" indent="-174708">
              <a:buFont typeface="Arial" panose="020B0604020202020204" pitchFamily="34" charset="0"/>
              <a:buChar char="•"/>
              <a:defRPr/>
            </a:pPr>
            <a:r>
              <a:rPr lang="en-US" altLang="en-US" dirty="0"/>
              <a:t>Family and emergency contact information</a:t>
            </a:r>
          </a:p>
          <a:p>
            <a:pPr marL="174708" indent="-174708">
              <a:buFont typeface="Arial" panose="020B0604020202020204" pitchFamily="34" charset="0"/>
              <a:buChar char="•"/>
              <a:defRPr/>
            </a:pPr>
            <a:r>
              <a:rPr lang="en-US" altLang="en-US" dirty="0"/>
              <a:t>Extra cash</a:t>
            </a:r>
          </a:p>
          <a:p>
            <a:pPr marL="174708" indent="-174708">
              <a:buFont typeface="Arial" panose="020B0604020202020204" pitchFamily="34" charset="0"/>
              <a:buChar char="•"/>
              <a:defRPr/>
            </a:pPr>
            <a:r>
              <a:rPr lang="en-US" altLang="en-US" dirty="0"/>
              <a:t>Emergency blanket [Available on the Red Cross Store]</a:t>
            </a:r>
          </a:p>
          <a:p>
            <a:pPr marL="174708" indent="-174708">
              <a:buFont typeface="Arial" panose="020B0604020202020204" pitchFamily="34" charset="0"/>
              <a:buChar char="•"/>
              <a:defRPr/>
            </a:pPr>
            <a:r>
              <a:rPr lang="en-US" altLang="en-US" dirty="0"/>
              <a:t>Map(s) of the area</a:t>
            </a:r>
          </a:p>
          <a:p>
            <a:pPr marL="174708" indent="-174708">
              <a:buFont typeface="Arial" panose="020B0604020202020204" pitchFamily="34" charset="0"/>
              <a:buChar char="•"/>
              <a:defRPr/>
            </a:pPr>
            <a:r>
              <a:rPr lang="en-US" altLang="en-US" dirty="0"/>
              <a:t>Consider the needs of all family members and add supplies to your kit. Suggested items to help meet additional needs are:</a:t>
            </a:r>
          </a:p>
          <a:p>
            <a:pPr marL="174708" indent="-174708">
              <a:buFont typeface="Arial" panose="020B0604020202020204" pitchFamily="34" charset="0"/>
              <a:buChar char="•"/>
              <a:defRPr/>
            </a:pPr>
            <a:r>
              <a:rPr lang="en-US" altLang="en-US" dirty="0"/>
              <a:t>Medical supplies (hearing aids with extra batteries, glasses, contact lenses, syringes, </a:t>
            </a:r>
            <a:r>
              <a:rPr lang="en-US" altLang="en-US" dirty="0" err="1"/>
              <a:t>etc</a:t>
            </a:r>
            <a:r>
              <a:rPr lang="en-US" altLang="en-US" dirty="0"/>
              <a:t>)</a:t>
            </a:r>
          </a:p>
          <a:p>
            <a:pPr marL="174708" indent="-174708">
              <a:buFont typeface="Arial" panose="020B0604020202020204" pitchFamily="34" charset="0"/>
              <a:buChar char="•"/>
              <a:defRPr/>
            </a:pPr>
            <a:r>
              <a:rPr lang="en-US" altLang="en-US" dirty="0"/>
              <a:t>Baby supplies (bottles, formula, baby food, diapers)</a:t>
            </a:r>
          </a:p>
          <a:p>
            <a:pPr marL="174708" indent="-174708">
              <a:buFont typeface="Arial" panose="020B0604020202020204" pitchFamily="34" charset="0"/>
              <a:buChar char="•"/>
              <a:defRPr/>
            </a:pPr>
            <a:r>
              <a:rPr lang="en-US" altLang="en-US" dirty="0"/>
              <a:t>Games and activities for children</a:t>
            </a:r>
          </a:p>
          <a:p>
            <a:pPr marL="174708" indent="-174708">
              <a:buFont typeface="Arial" panose="020B0604020202020204" pitchFamily="34" charset="0"/>
              <a:buChar char="•"/>
              <a:defRPr/>
            </a:pPr>
            <a:r>
              <a:rPr lang="en-US" altLang="en-US" dirty="0"/>
              <a:t>Pet supplies (collar, leash, ID, food, carrier, bowl)</a:t>
            </a:r>
          </a:p>
          <a:p>
            <a:pPr marL="174708" indent="-174708">
              <a:buFont typeface="Arial" panose="020B0604020202020204" pitchFamily="34" charset="0"/>
              <a:buChar char="•"/>
              <a:defRPr/>
            </a:pPr>
            <a:r>
              <a:rPr lang="en-US" altLang="en-US" dirty="0"/>
              <a:t>Two-way radios</a:t>
            </a:r>
          </a:p>
          <a:p>
            <a:pPr marL="174708" indent="-174708">
              <a:buFont typeface="Arial" panose="020B0604020202020204" pitchFamily="34" charset="0"/>
              <a:buChar char="•"/>
              <a:defRPr/>
            </a:pPr>
            <a:r>
              <a:rPr lang="en-US" altLang="en-US" dirty="0"/>
              <a:t>Extra set of car keys and house keys</a:t>
            </a:r>
          </a:p>
          <a:p>
            <a:pPr marL="174708" indent="-174708">
              <a:buFont typeface="Arial" panose="020B0604020202020204" pitchFamily="34" charset="0"/>
              <a:buChar char="•"/>
              <a:defRPr/>
            </a:pPr>
            <a:r>
              <a:rPr lang="en-US" altLang="en-US" dirty="0"/>
              <a:t>Manual can opener</a:t>
            </a:r>
          </a:p>
          <a:p>
            <a:pPr marL="174708" indent="-174708">
              <a:buFont typeface="Arial" panose="020B0604020202020204" pitchFamily="34" charset="0"/>
              <a:buChar char="•"/>
              <a:defRPr/>
            </a:pPr>
            <a:endParaRPr lang="en-US" altLang="en-US" dirty="0"/>
          </a:p>
          <a:p>
            <a:pPr>
              <a:defRPr/>
            </a:pPr>
            <a:r>
              <a:rPr lang="en-US" altLang="en-US" dirty="0"/>
              <a:t>Additional supplies to keep at home or in your survival kit based on the types of disasters common to your area:</a:t>
            </a:r>
          </a:p>
          <a:p>
            <a:pPr>
              <a:defRPr/>
            </a:pPr>
            <a:endParaRPr lang="en-US" altLang="en-US" dirty="0"/>
          </a:p>
          <a:p>
            <a:pPr marL="174708" indent="-174708">
              <a:buFont typeface="Arial" panose="020B0604020202020204" pitchFamily="34" charset="0"/>
              <a:buChar char="•"/>
              <a:defRPr/>
            </a:pPr>
            <a:r>
              <a:rPr lang="en-US" altLang="en-US" dirty="0"/>
              <a:t>Whistle</a:t>
            </a:r>
          </a:p>
          <a:p>
            <a:pPr marL="174708" indent="-174708">
              <a:buFont typeface="Arial" panose="020B0604020202020204" pitchFamily="34" charset="0"/>
              <a:buChar char="•"/>
              <a:defRPr/>
            </a:pPr>
            <a:r>
              <a:rPr lang="en-US" altLang="en-US" dirty="0"/>
              <a:t>N95 or surgical masks</a:t>
            </a:r>
          </a:p>
          <a:p>
            <a:pPr marL="174708" indent="-174708">
              <a:buFont typeface="Arial" panose="020B0604020202020204" pitchFamily="34" charset="0"/>
              <a:buChar char="•"/>
              <a:defRPr/>
            </a:pPr>
            <a:r>
              <a:rPr lang="en-US" altLang="en-US" dirty="0"/>
              <a:t>Matches</a:t>
            </a:r>
          </a:p>
          <a:p>
            <a:pPr marL="174708" indent="-174708">
              <a:buFont typeface="Arial" panose="020B0604020202020204" pitchFamily="34" charset="0"/>
              <a:buChar char="•"/>
              <a:defRPr/>
            </a:pPr>
            <a:r>
              <a:rPr lang="en-US" altLang="en-US" dirty="0"/>
              <a:t>Rain gear</a:t>
            </a:r>
          </a:p>
          <a:p>
            <a:pPr marL="174708" indent="-174708">
              <a:buFont typeface="Arial" panose="020B0604020202020204" pitchFamily="34" charset="0"/>
              <a:buChar char="•"/>
              <a:defRPr/>
            </a:pPr>
            <a:r>
              <a:rPr lang="en-US" altLang="en-US" dirty="0"/>
              <a:t>Towels</a:t>
            </a:r>
          </a:p>
          <a:p>
            <a:pPr marL="174708" indent="-174708">
              <a:buFont typeface="Arial" panose="020B0604020202020204" pitchFamily="34" charset="0"/>
              <a:buChar char="•"/>
              <a:defRPr/>
            </a:pPr>
            <a:r>
              <a:rPr lang="en-US" altLang="en-US" dirty="0"/>
              <a:t>Work gloves</a:t>
            </a:r>
          </a:p>
          <a:p>
            <a:pPr marL="174708" indent="-174708">
              <a:buFont typeface="Arial" panose="020B0604020202020204" pitchFamily="34" charset="0"/>
              <a:buChar char="•"/>
              <a:defRPr/>
            </a:pPr>
            <a:r>
              <a:rPr lang="en-US" altLang="en-US" dirty="0"/>
              <a:t>Tools/supplies for securing your home</a:t>
            </a:r>
          </a:p>
          <a:p>
            <a:pPr marL="174708" indent="-174708">
              <a:buFont typeface="Arial" panose="020B0604020202020204" pitchFamily="34" charset="0"/>
              <a:buChar char="•"/>
              <a:defRPr/>
            </a:pPr>
            <a:r>
              <a:rPr lang="en-US" altLang="en-US" dirty="0"/>
              <a:t>Extra clothing, hat and sturdy shoes</a:t>
            </a:r>
          </a:p>
          <a:p>
            <a:pPr marL="174708" indent="-174708">
              <a:buFont typeface="Arial" panose="020B0604020202020204" pitchFamily="34" charset="0"/>
              <a:buChar char="•"/>
              <a:defRPr/>
            </a:pPr>
            <a:r>
              <a:rPr lang="en-US" altLang="en-US" dirty="0"/>
              <a:t>Plastic sheeting</a:t>
            </a:r>
          </a:p>
          <a:p>
            <a:pPr marL="174708" indent="-174708">
              <a:buFont typeface="Arial" panose="020B0604020202020204" pitchFamily="34" charset="0"/>
              <a:buChar char="•"/>
              <a:defRPr/>
            </a:pPr>
            <a:r>
              <a:rPr lang="en-US" altLang="en-US" dirty="0"/>
              <a:t>Duct tape</a:t>
            </a:r>
          </a:p>
          <a:p>
            <a:pPr marL="174708" indent="-174708">
              <a:buFont typeface="Arial" panose="020B0604020202020204" pitchFamily="34" charset="0"/>
              <a:buChar char="•"/>
              <a:defRPr/>
            </a:pPr>
            <a:r>
              <a:rPr lang="en-US" altLang="en-US" dirty="0"/>
              <a:t>Scissors</a:t>
            </a:r>
          </a:p>
          <a:p>
            <a:pPr marL="174708" indent="-174708">
              <a:buFont typeface="Arial" panose="020B0604020202020204" pitchFamily="34" charset="0"/>
              <a:buChar char="•"/>
              <a:defRPr/>
            </a:pPr>
            <a:r>
              <a:rPr lang="en-US" altLang="en-US" dirty="0"/>
              <a:t>Household liquid bleach</a:t>
            </a:r>
          </a:p>
          <a:p>
            <a:pPr marL="174708" indent="-174708">
              <a:buFont typeface="Arial" panose="020B0604020202020204" pitchFamily="34" charset="0"/>
              <a:buChar char="•"/>
              <a:defRPr/>
            </a:pPr>
            <a:r>
              <a:rPr lang="en-US" altLang="en-US" dirty="0"/>
              <a:t>Entertainment items</a:t>
            </a:r>
          </a:p>
          <a:p>
            <a:pPr marL="174708" indent="-174708">
              <a:buFont typeface="Arial" panose="020B0604020202020204" pitchFamily="34" charset="0"/>
              <a:buChar char="•"/>
              <a:defRPr/>
            </a:pPr>
            <a:r>
              <a:rPr lang="en-US" altLang="en-US" dirty="0"/>
              <a:t>Blankets or sleeping bags</a:t>
            </a:r>
          </a:p>
        </p:txBody>
      </p:sp>
      <p:sp>
        <p:nvSpPr>
          <p:cNvPr id="44036" name="Slide Number Placeholder 3">
            <a:extLst>
              <a:ext uri="{FF2B5EF4-FFF2-40B4-BE49-F238E27FC236}">
                <a16:creationId xmlns:a16="http://schemas.microsoft.com/office/drawing/2014/main" id="{522A1911-31BC-4484-93E6-5873D2705D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55650" indent="-290513">
              <a:defRPr sz="2400">
                <a:solidFill>
                  <a:schemeClr val="tx1"/>
                </a:solidFill>
                <a:latin typeface="Times New Roman" panose="02020603050405020304" pitchFamily="18" charset="0"/>
                <a:cs typeface="Times New Roman" panose="02020603050405020304" pitchFamily="18" charset="0"/>
              </a:defRPr>
            </a:lvl2pPr>
            <a:lvl3pPr marL="1163638" indent="-231775">
              <a:defRPr sz="2400">
                <a:solidFill>
                  <a:schemeClr val="tx1"/>
                </a:solidFill>
                <a:latin typeface="Times New Roman" panose="02020603050405020304" pitchFamily="18" charset="0"/>
                <a:cs typeface="Times New Roman" panose="02020603050405020304" pitchFamily="18" charset="0"/>
              </a:defRPr>
            </a:lvl3pPr>
            <a:lvl4pPr marL="1630363" indent="-231775">
              <a:defRPr sz="2400">
                <a:solidFill>
                  <a:schemeClr val="tx1"/>
                </a:solidFill>
                <a:latin typeface="Times New Roman" panose="02020603050405020304" pitchFamily="18" charset="0"/>
                <a:cs typeface="Times New Roman" panose="02020603050405020304" pitchFamily="18" charset="0"/>
              </a:defRPr>
            </a:lvl4pPr>
            <a:lvl5pPr marL="2095500" indent="-231775">
              <a:defRPr sz="2400">
                <a:solidFill>
                  <a:schemeClr val="tx1"/>
                </a:solidFill>
                <a:latin typeface="Times New Roman" panose="02020603050405020304" pitchFamily="18" charset="0"/>
                <a:cs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C5F23267-0DB5-4EF0-8F54-05F7AC48E585}" type="slidenum">
              <a:rPr lang="en-US" altLang="en-US" sz="1200"/>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728A828-CD6F-4AE4-89F7-02F992EF87C4}"/>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CAD37228-24CB-41D2-B017-41B79E7992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Insurance &amp; Vital Records</a:t>
            </a:r>
          </a:p>
          <a:p>
            <a:r>
              <a:rPr lang="en-US" altLang="en-US"/>
              <a:t>Inventory Home Possessions</a:t>
            </a:r>
          </a:p>
          <a:p>
            <a:r>
              <a:rPr lang="en-US" altLang="en-US"/>
              <a:t>Important Documents</a:t>
            </a:r>
          </a:p>
          <a:p>
            <a:r>
              <a:rPr lang="en-US" altLang="en-US"/>
              <a:t>Money</a:t>
            </a:r>
          </a:p>
          <a:p>
            <a:r>
              <a:rPr lang="en-US" altLang="en-US"/>
              <a:t>Special Needs</a:t>
            </a:r>
          </a:p>
          <a:p>
            <a:r>
              <a:rPr lang="en-US" altLang="en-US"/>
              <a:t>Pets</a:t>
            </a:r>
          </a:p>
          <a:p>
            <a:endParaRPr lang="en-US" altLang="en-US"/>
          </a:p>
        </p:txBody>
      </p:sp>
      <p:sp>
        <p:nvSpPr>
          <p:cNvPr id="46084" name="Slide Number Placeholder 3">
            <a:extLst>
              <a:ext uri="{FF2B5EF4-FFF2-40B4-BE49-F238E27FC236}">
                <a16:creationId xmlns:a16="http://schemas.microsoft.com/office/drawing/2014/main" id="{97F7FF64-B5CA-4EE6-8952-CAE5D8823C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55650" indent="-290513">
              <a:defRPr sz="2400">
                <a:solidFill>
                  <a:schemeClr val="tx1"/>
                </a:solidFill>
                <a:latin typeface="Times New Roman" panose="02020603050405020304" pitchFamily="18" charset="0"/>
                <a:cs typeface="Times New Roman" panose="02020603050405020304" pitchFamily="18" charset="0"/>
              </a:defRPr>
            </a:lvl2pPr>
            <a:lvl3pPr marL="1163638" indent="-231775">
              <a:defRPr sz="2400">
                <a:solidFill>
                  <a:schemeClr val="tx1"/>
                </a:solidFill>
                <a:latin typeface="Times New Roman" panose="02020603050405020304" pitchFamily="18" charset="0"/>
                <a:cs typeface="Times New Roman" panose="02020603050405020304" pitchFamily="18" charset="0"/>
              </a:defRPr>
            </a:lvl3pPr>
            <a:lvl4pPr marL="1630363" indent="-231775">
              <a:defRPr sz="2400">
                <a:solidFill>
                  <a:schemeClr val="tx1"/>
                </a:solidFill>
                <a:latin typeface="Times New Roman" panose="02020603050405020304" pitchFamily="18" charset="0"/>
                <a:cs typeface="Times New Roman" panose="02020603050405020304" pitchFamily="18" charset="0"/>
              </a:defRPr>
            </a:lvl4pPr>
            <a:lvl5pPr marL="2095500" indent="-231775">
              <a:defRPr sz="2400">
                <a:solidFill>
                  <a:schemeClr val="tx1"/>
                </a:solidFill>
                <a:latin typeface="Times New Roman" panose="02020603050405020304" pitchFamily="18" charset="0"/>
                <a:cs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932B6265-B046-4413-B03C-F2AB67530B62}" type="slidenum">
              <a:rPr lang="en-US" altLang="en-US" sz="1200"/>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CA00DA1-512E-4FAF-83B2-1ED1B2593D0D}"/>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4AA3BDCB-D72A-4E97-9146-182970E6FB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a:extLst>
              <a:ext uri="{FF2B5EF4-FFF2-40B4-BE49-F238E27FC236}">
                <a16:creationId xmlns:a16="http://schemas.microsoft.com/office/drawing/2014/main" id="{6468FF85-AC6E-45BA-B7BC-F4E4C149BC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82C1A7A6-899C-4AC5-9BA5-1D4030DA5DCE}" type="slidenum">
              <a:rPr lang="en-US" altLang="en-US" sz="1200"/>
              <a:pP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8FDBD1E-6119-413B-8E4B-86091DD447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55650" indent="-290513">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63638" indent="-231775">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30363" indent="-231775">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95500" indent="-231775">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527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30099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671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9243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3AC8BFC8-6CD6-46AC-AA33-FE105FFC3E37}" type="slidenum">
              <a:rPr kumimoji="0" lang="en-US" altLang="en-US"/>
              <a:pPr>
                <a:spcBef>
                  <a:spcPct val="0"/>
                </a:spcBef>
              </a:pPr>
              <a:t>24</a:t>
            </a:fld>
            <a:endParaRPr kumimoji="0" lang="en-US" altLang="en-US"/>
          </a:p>
        </p:txBody>
      </p:sp>
      <p:sp>
        <p:nvSpPr>
          <p:cNvPr id="50179" name="Rectangle 2">
            <a:extLst>
              <a:ext uri="{FF2B5EF4-FFF2-40B4-BE49-F238E27FC236}">
                <a16:creationId xmlns:a16="http://schemas.microsoft.com/office/drawing/2014/main" id="{10386642-A143-4696-9ED6-5C604B739F98}"/>
              </a:ext>
            </a:extLst>
          </p:cNvPr>
          <p:cNvSpPr>
            <a:spLocks noChangeArrowheads="1" noTextEdit="1"/>
          </p:cNvSpPr>
          <p:nvPr>
            <p:ph type="sldImg"/>
          </p:nvPr>
        </p:nvSpPr>
        <p:spPr>
          <a:ln/>
        </p:spPr>
      </p:sp>
      <p:sp>
        <p:nvSpPr>
          <p:cNvPr id="36868" name="Rectangle 3">
            <a:extLst>
              <a:ext uri="{FF2B5EF4-FFF2-40B4-BE49-F238E27FC236}">
                <a16:creationId xmlns:a16="http://schemas.microsoft.com/office/drawing/2014/main" id="{1FDBF65E-D39B-460F-9C4A-D346B93E4C52}"/>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a:t>Leave door closed on fridge and freezer.  If unopened:</a:t>
            </a:r>
          </a:p>
          <a:p>
            <a:pPr marL="174708" indent="-174708" eaLnBrk="1" hangingPunct="1">
              <a:buFont typeface="Arial" panose="020B0604020202020204" pitchFamily="34" charset="0"/>
              <a:buChar char="•"/>
              <a:defRPr/>
            </a:pPr>
            <a:r>
              <a:rPr lang="en-US" dirty="0"/>
              <a:t>Food in the fridge will keep for 4 hours</a:t>
            </a:r>
          </a:p>
          <a:p>
            <a:pPr marL="174708" indent="-174708" eaLnBrk="1" hangingPunct="1">
              <a:buFont typeface="Arial" panose="020B0604020202020204" pitchFamily="34" charset="0"/>
              <a:buChar char="•"/>
              <a:defRPr/>
            </a:pPr>
            <a:r>
              <a:rPr lang="en-US" dirty="0"/>
              <a:t>Food in the freezer will keep for 2 days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CE972EB-7872-4AD9-8DB5-7FDA5E3EE9ED}"/>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E1687DD3-3BCD-43B5-BC61-811F37F290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a:extLst>
              <a:ext uri="{FF2B5EF4-FFF2-40B4-BE49-F238E27FC236}">
                <a16:creationId xmlns:a16="http://schemas.microsoft.com/office/drawing/2014/main" id="{DF7CBFBC-83B8-480D-9DF8-0268FDE393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8E7141EC-2684-4A47-A98A-856A8BA64F4F}" type="slidenum">
              <a:rPr lang="en-US" altLang="en-US" sz="1200"/>
              <a:pPr/>
              <a:t>25</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434D8C9-3080-4BA0-A2EB-8B7F6C634358}"/>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40C81421-63A5-4491-A100-A546D3AB0080}"/>
              </a:ext>
            </a:extLst>
          </p:cNvPr>
          <p:cNvSpPr>
            <a:spLocks noGrp="1"/>
          </p:cNvSpPr>
          <p:nvPr>
            <p:ph type="body" idx="1"/>
          </p:nvPr>
        </p:nvSpPr>
        <p:spPr/>
        <p:txBody>
          <a:bodyPr/>
          <a:lstStyle/>
          <a:p>
            <a:pPr>
              <a:defRPr/>
            </a:pPr>
            <a:r>
              <a:rPr lang="en-US" dirty="0"/>
              <a:t>Prepare for a Power Outage</a:t>
            </a:r>
          </a:p>
          <a:p>
            <a:pPr>
              <a:defRPr/>
            </a:pPr>
            <a:endParaRPr lang="en-US" dirty="0"/>
          </a:p>
          <a:p>
            <a:pPr marL="174708" indent="-174708">
              <a:buFont typeface="Arial" panose="020B0604020202020204" pitchFamily="34" charset="0"/>
              <a:buChar char="•"/>
              <a:defRPr/>
            </a:pPr>
            <a:r>
              <a:rPr lang="en-US" dirty="0"/>
              <a:t>To help preserve your food during a power outage, keep the following supplies in your home</a:t>
            </a:r>
          </a:p>
          <a:p>
            <a:pPr marL="174708" indent="-174708">
              <a:buFont typeface="Arial" panose="020B0604020202020204" pitchFamily="34" charset="0"/>
              <a:buChar char="•"/>
              <a:defRPr/>
            </a:pPr>
            <a:r>
              <a:rPr lang="en-US" dirty="0"/>
              <a:t>One or more coolers—Inexpensive Styrofoam coolers work well.</a:t>
            </a:r>
          </a:p>
          <a:p>
            <a:pPr marL="174708" indent="-174708">
              <a:buFont typeface="Arial" panose="020B0604020202020204" pitchFamily="34" charset="0"/>
              <a:buChar char="•"/>
              <a:defRPr/>
            </a:pPr>
            <a:r>
              <a:rPr lang="en-US" dirty="0"/>
              <a:t>Ice—Surrounding your food with ice in a cooler or in the refrigerator will keep food colder for a longer period of time during a prolonged blackout.</a:t>
            </a:r>
          </a:p>
          <a:p>
            <a:pPr marL="174708" indent="-174708">
              <a:buFont typeface="Arial" panose="020B0604020202020204" pitchFamily="34" charset="0"/>
              <a:buChar char="•"/>
              <a:defRPr/>
            </a:pPr>
            <a:r>
              <a:rPr lang="en-US" dirty="0"/>
              <a:t>A digital quick-response thermometer— With these thermometers you can quickly check the internal temperatures of food to ensure they are cold enough to use safely.</a:t>
            </a:r>
          </a:p>
          <a:p>
            <a:pPr marL="174708" indent="-174708">
              <a:buFont typeface="Arial" panose="020B0604020202020204" pitchFamily="34" charset="0"/>
              <a:buChar char="•"/>
              <a:defRPr/>
            </a:pPr>
            <a:r>
              <a:rPr lang="en-US" dirty="0"/>
              <a:t>Put together an emergency preparedness kit with these supplies in case of a prolonged or widespread power outage</a:t>
            </a:r>
          </a:p>
          <a:p>
            <a:pPr marL="174708" indent="-174708">
              <a:buFont typeface="Arial" panose="020B0604020202020204" pitchFamily="34" charset="0"/>
              <a:buChar char="•"/>
              <a:defRPr/>
            </a:pPr>
            <a:r>
              <a:rPr lang="en-US" dirty="0"/>
              <a:t>Water—one gallon per person, per day (3-day supply for evacuation, 2-week supply for home)</a:t>
            </a:r>
          </a:p>
          <a:p>
            <a:pPr marL="174708" indent="-174708">
              <a:buFont typeface="Arial" panose="020B0604020202020204" pitchFamily="34" charset="0"/>
              <a:buChar char="•"/>
              <a:defRPr/>
            </a:pPr>
            <a:r>
              <a:rPr lang="en-US" dirty="0"/>
              <a:t>Food—non-perishable, easy-to-prepare items (3-day supply for evacuation, 2-week supply for home)</a:t>
            </a:r>
          </a:p>
          <a:p>
            <a:pPr marL="174708" indent="-174708">
              <a:buFont typeface="Arial" panose="020B0604020202020204" pitchFamily="34" charset="0"/>
              <a:buChar char="•"/>
              <a:defRPr/>
            </a:pPr>
            <a:r>
              <a:rPr lang="en-US" dirty="0"/>
              <a:t>Flashlight (Do not use candles during a power outage due to the extreme risk of fire.) [Available on the Red Cross Store]</a:t>
            </a:r>
          </a:p>
          <a:p>
            <a:pPr marL="174708" indent="-174708">
              <a:buFont typeface="Arial" panose="020B0604020202020204" pitchFamily="34" charset="0"/>
              <a:buChar char="•"/>
              <a:defRPr/>
            </a:pPr>
            <a:r>
              <a:rPr lang="en-US" dirty="0"/>
              <a:t>Battery-powered or hand-crank radio (NOAA Weather Radio, if possible) [Available on the Red Cross Store]</a:t>
            </a:r>
          </a:p>
          <a:p>
            <a:pPr marL="174708" indent="-174708">
              <a:buFont typeface="Arial" panose="020B0604020202020204" pitchFamily="34" charset="0"/>
              <a:buChar char="•"/>
              <a:defRPr/>
            </a:pPr>
            <a:r>
              <a:rPr lang="en-US" dirty="0"/>
              <a:t>Extra batteries</a:t>
            </a:r>
          </a:p>
          <a:p>
            <a:pPr marL="174708" indent="-174708">
              <a:buFont typeface="Arial" panose="020B0604020202020204" pitchFamily="34" charset="0"/>
              <a:buChar char="•"/>
              <a:defRPr/>
            </a:pPr>
            <a:r>
              <a:rPr lang="en-US" dirty="0"/>
              <a:t>First aid kit [Available on the Red Cross Store]</a:t>
            </a:r>
          </a:p>
          <a:p>
            <a:pPr marL="174708" indent="-174708">
              <a:buFont typeface="Arial" panose="020B0604020202020204" pitchFamily="34" charset="0"/>
              <a:buChar char="•"/>
              <a:defRPr/>
            </a:pPr>
            <a:r>
              <a:rPr lang="en-US" dirty="0"/>
              <a:t>Medications (7-day supply) and required medical items</a:t>
            </a:r>
          </a:p>
          <a:p>
            <a:pPr marL="174708" indent="-174708">
              <a:buFont typeface="Arial" panose="020B0604020202020204" pitchFamily="34" charset="0"/>
              <a:buChar char="•"/>
              <a:defRPr/>
            </a:pPr>
            <a:r>
              <a:rPr lang="en-US" dirty="0"/>
              <a:t>Multi-purpose tool</a:t>
            </a:r>
          </a:p>
          <a:p>
            <a:pPr marL="174708" indent="-174708">
              <a:buFont typeface="Arial" panose="020B0604020202020204" pitchFamily="34" charset="0"/>
              <a:buChar char="•"/>
              <a:defRPr/>
            </a:pPr>
            <a:r>
              <a:rPr lang="en-US" dirty="0"/>
              <a:t>Sanitation and personal hygiene items</a:t>
            </a:r>
          </a:p>
          <a:p>
            <a:pPr marL="174708" indent="-174708">
              <a:buFont typeface="Arial" panose="020B0604020202020204" pitchFamily="34" charset="0"/>
              <a:buChar char="•"/>
              <a:defRPr/>
            </a:pPr>
            <a:r>
              <a:rPr lang="en-US" dirty="0"/>
              <a:t>Copies of personal documents (medication list and pertinent medical information, deed/lease to home, birth certificates, insurance policies)</a:t>
            </a:r>
          </a:p>
          <a:p>
            <a:pPr marL="174708" indent="-174708">
              <a:buFont typeface="Arial" panose="020B0604020202020204" pitchFamily="34" charset="0"/>
              <a:buChar char="•"/>
              <a:defRPr/>
            </a:pPr>
            <a:r>
              <a:rPr lang="en-US" dirty="0"/>
              <a:t>Cell phone with chargers</a:t>
            </a:r>
          </a:p>
          <a:p>
            <a:pPr marL="174708" indent="-174708">
              <a:buFont typeface="Arial" panose="020B0604020202020204" pitchFamily="34" charset="0"/>
              <a:buChar char="•"/>
              <a:defRPr/>
            </a:pPr>
            <a:r>
              <a:rPr lang="en-US" dirty="0"/>
              <a:t>Family and emergency contact information</a:t>
            </a:r>
          </a:p>
          <a:p>
            <a:pPr marL="174708" indent="-174708">
              <a:buFont typeface="Arial" panose="020B0604020202020204" pitchFamily="34" charset="0"/>
              <a:buChar char="•"/>
              <a:defRPr/>
            </a:pPr>
            <a:r>
              <a:rPr lang="en-US" dirty="0"/>
              <a:t>Extra cash</a:t>
            </a:r>
          </a:p>
          <a:p>
            <a:pPr>
              <a:defRPr/>
            </a:pPr>
            <a:endParaRPr lang="en-US" dirty="0"/>
          </a:p>
          <a:p>
            <a:pPr>
              <a:defRPr/>
            </a:pPr>
            <a:r>
              <a:rPr lang="en-US" dirty="0"/>
              <a:t>If someone in your home is dependent on electric-powered, life-sustaining equipment, remember to include backup power in your evacuation plan</a:t>
            </a:r>
          </a:p>
          <a:p>
            <a:pPr>
              <a:defRPr/>
            </a:pPr>
            <a:endParaRPr lang="en-US" dirty="0"/>
          </a:p>
          <a:p>
            <a:pPr>
              <a:defRPr/>
            </a:pPr>
            <a:r>
              <a:rPr lang="en-US" dirty="0"/>
              <a:t>Keep a non-cordless telephone in your home. It is likely to work even when the power is out.</a:t>
            </a:r>
          </a:p>
          <a:p>
            <a:pPr>
              <a:defRPr/>
            </a:pPr>
            <a:endParaRPr lang="en-US" dirty="0"/>
          </a:p>
          <a:p>
            <a:pPr>
              <a:defRPr/>
            </a:pPr>
            <a:r>
              <a:rPr lang="en-US" dirty="0"/>
              <a:t>Keep your car’s gas tank full.</a:t>
            </a:r>
          </a:p>
        </p:txBody>
      </p:sp>
      <p:sp>
        <p:nvSpPr>
          <p:cNvPr id="9220" name="Slide Number Placeholder 3">
            <a:extLst>
              <a:ext uri="{FF2B5EF4-FFF2-40B4-BE49-F238E27FC236}">
                <a16:creationId xmlns:a16="http://schemas.microsoft.com/office/drawing/2014/main" id="{C7C0A35B-36EA-42F2-B78F-BD782EB9B9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750DD8B6-0C84-4FB5-851D-57CF64C39283}" type="slidenum">
              <a:rPr lang="en-US" altLang="en-US" sz="120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54D1FFC2-8E4A-4216-A92B-6CC87022859A}"/>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D2104231-1216-4D28-B829-E5E4917D8CE1}"/>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Can lead to hypothermia, frostbite.</a:t>
            </a:r>
          </a:p>
          <a:p>
            <a:pPr>
              <a:defRPr/>
            </a:pPr>
            <a:endParaRPr lang="en-US" altLang="en-US" dirty="0"/>
          </a:p>
          <a:p>
            <a:pPr>
              <a:defRPr/>
            </a:pPr>
            <a:r>
              <a:rPr lang="en-US" altLang="en-US" dirty="0"/>
              <a:t>Caution: Carbon Monoxide Kills</a:t>
            </a:r>
          </a:p>
          <a:p>
            <a:pPr>
              <a:defRPr/>
            </a:pPr>
            <a:endParaRPr lang="en-US" altLang="en-US" dirty="0"/>
          </a:p>
          <a:p>
            <a:pPr marL="174708" indent="-174708">
              <a:buFont typeface="Arial" panose="020B0604020202020204" pitchFamily="34" charset="0"/>
              <a:buChar char="•"/>
              <a:defRPr/>
            </a:pPr>
            <a:r>
              <a:rPr lang="en-US" altLang="en-US" dirty="0"/>
              <a:t>Never use a generator, grill, camp stove or other gasoline, propane, natural gas or charcoal-burning devices inside a home, garage, basement, crawlspace or any partially enclosed area. Locate unit away from doors, windows and vents that could allow carbon monoxide to come indoors.</a:t>
            </a:r>
          </a:p>
          <a:p>
            <a:pPr marL="174708" indent="-174708">
              <a:buFont typeface="Arial" panose="020B0604020202020204" pitchFamily="34" charset="0"/>
              <a:buChar char="•"/>
              <a:defRPr/>
            </a:pPr>
            <a:r>
              <a:rPr lang="en-US" altLang="en-US" dirty="0"/>
              <a:t>The primary hazards to avoid when using alternate sources for electricity, heating or cooking are carbon monoxide poisoning, electric shock and fire.</a:t>
            </a:r>
          </a:p>
          <a:p>
            <a:pPr marL="174708" indent="-174708">
              <a:buFont typeface="Arial" panose="020B0604020202020204" pitchFamily="34" charset="0"/>
              <a:buChar char="•"/>
              <a:defRPr/>
            </a:pPr>
            <a:r>
              <a:rPr lang="en-US" altLang="en-US" dirty="0"/>
              <a:t>Install carbon monoxide alarms in central locations on every level of your home and outside sleeping areas to provide early warning of accumulating carbon monoxide.</a:t>
            </a:r>
          </a:p>
          <a:p>
            <a:pPr marL="174708" indent="-174708">
              <a:buFont typeface="Arial" panose="020B0604020202020204" pitchFamily="34" charset="0"/>
              <a:buChar char="•"/>
              <a:defRPr/>
            </a:pPr>
            <a:r>
              <a:rPr lang="en-US" altLang="en-US" dirty="0"/>
              <a:t>If the carbon monoxide alarm sounds, move quickly to a fresh air location outdoors or by an open window or door.</a:t>
            </a:r>
          </a:p>
          <a:p>
            <a:pPr marL="174708" indent="-174708">
              <a:buFont typeface="Arial" panose="020B0604020202020204" pitchFamily="34" charset="0"/>
              <a:buChar char="•"/>
              <a:defRPr/>
            </a:pPr>
            <a:r>
              <a:rPr lang="en-US" altLang="en-US" dirty="0"/>
              <a:t>Call for help from the fresh air location and remain there until emergency personnel arrive to assist you.</a:t>
            </a:r>
          </a:p>
          <a:p>
            <a:pPr marL="174708" indent="-174708">
              <a:buFont typeface="Arial" panose="020B0604020202020204" pitchFamily="34" charset="0"/>
              <a:buChar char="•"/>
              <a:defRPr/>
            </a:pPr>
            <a:endParaRPr lang="en-US" altLang="en-US" dirty="0"/>
          </a:p>
          <a:p>
            <a:pPr>
              <a:defRPr/>
            </a:pPr>
            <a:r>
              <a:rPr lang="en-US" altLang="en-US" dirty="0"/>
              <a:t>Winter Storm</a:t>
            </a:r>
          </a:p>
          <a:p>
            <a:pPr>
              <a:defRPr/>
            </a:pPr>
            <a:endParaRPr lang="en-US" altLang="en-US" dirty="0"/>
          </a:p>
          <a:p>
            <a:pPr>
              <a:defRPr/>
            </a:pPr>
            <a:r>
              <a:rPr lang="en-US" altLang="en-US" dirty="0"/>
              <a:t>Winter storms can range from a moderate snow over a few hours to a blizzard with blinding, wind-driven snow that lasts for several days. Some winter storms are large enough to affect several states, while others affect only a single community. Many winter storms are accompanied by dangerously low temperatures and sometimes by strong winds, icing, sleet and freezing rain.</a:t>
            </a:r>
          </a:p>
          <a:p>
            <a:pPr>
              <a:defRPr/>
            </a:pPr>
            <a:endParaRPr lang="en-US" altLang="en-US" dirty="0"/>
          </a:p>
          <a:p>
            <a:pPr>
              <a:defRPr/>
            </a:pPr>
            <a:r>
              <a:rPr lang="en-US" altLang="en-US" dirty="0"/>
              <a:t>Regardless of the severity of a winter storm, you should be prepared in order to remain safe during these events.</a:t>
            </a:r>
          </a:p>
          <a:p>
            <a:pPr>
              <a:defRPr/>
            </a:pPr>
            <a:endParaRPr lang="en-US" altLang="en-US" dirty="0"/>
          </a:p>
          <a:p>
            <a:pPr>
              <a:defRPr/>
            </a:pPr>
            <a:r>
              <a:rPr lang="en-US" altLang="en-US" dirty="0"/>
              <a:t>Know the Difference</a:t>
            </a:r>
          </a:p>
          <a:p>
            <a:pPr>
              <a:defRPr/>
            </a:pPr>
            <a:endParaRPr lang="en-US" altLang="en-US" dirty="0"/>
          </a:p>
          <a:p>
            <a:pPr marL="174708" indent="-174708">
              <a:buFont typeface="Arial" panose="020B0604020202020204" pitchFamily="34" charset="0"/>
              <a:buChar char="•"/>
              <a:defRPr/>
            </a:pPr>
            <a:r>
              <a:rPr lang="en-US" altLang="en-US" dirty="0"/>
              <a:t>Winter Storm Outlook - Winter storm conditions are possible in the next 2 to 5 days.</a:t>
            </a:r>
          </a:p>
          <a:p>
            <a:pPr marL="174708" indent="-174708">
              <a:buFont typeface="Arial" panose="020B0604020202020204" pitchFamily="34" charset="0"/>
              <a:buChar char="•"/>
              <a:defRPr/>
            </a:pPr>
            <a:r>
              <a:rPr lang="en-US" altLang="en-US" dirty="0"/>
              <a:t>Winter Weather Advisory - Winter weather conditions are expected to cause significant inconveniences and may be hazardous. When caution is used, these situations should not be life threatening.</a:t>
            </a:r>
          </a:p>
          <a:p>
            <a:pPr marL="174708" indent="-174708">
              <a:buFont typeface="Arial" panose="020B0604020202020204" pitchFamily="34" charset="0"/>
              <a:buChar char="•"/>
              <a:defRPr/>
            </a:pPr>
            <a:r>
              <a:rPr lang="en-US" altLang="en-US" dirty="0"/>
              <a:t>Winter Storm Watch - Winter storm conditions are possible within the next 36 to 48 hours. People in a watch area should review their winter storm plans and stay informed about weather conditions.</a:t>
            </a:r>
          </a:p>
          <a:p>
            <a:pPr marL="174708" indent="-174708">
              <a:buFont typeface="Arial" panose="020B0604020202020204" pitchFamily="34" charset="0"/>
              <a:buChar char="•"/>
              <a:defRPr/>
            </a:pPr>
            <a:r>
              <a:rPr lang="en-US" altLang="en-US" dirty="0"/>
              <a:t>Winter Storm Warning - Life-threatening, severe winter conditions have begun or will begin within 24 hours. People in a warning area should take precautions immediately.</a:t>
            </a:r>
          </a:p>
          <a:p>
            <a:pPr>
              <a:defRPr/>
            </a:pPr>
            <a:endParaRPr lang="en-US" altLang="en-US" dirty="0"/>
          </a:p>
          <a:p>
            <a:pPr>
              <a:defRPr/>
            </a:pPr>
            <a:r>
              <a:rPr lang="en-US" altLang="en-US" dirty="0"/>
              <a:t>How to Prepare for a Winter Storm</a:t>
            </a:r>
          </a:p>
          <a:p>
            <a:pPr marL="174708" indent="-174708">
              <a:buFont typeface="Arial" panose="020B0604020202020204" pitchFamily="34" charset="0"/>
              <a:buChar char="•"/>
              <a:defRPr/>
            </a:pPr>
            <a:r>
              <a:rPr lang="en-US" altLang="en-US" dirty="0"/>
              <a:t>Winterize your vehicle and keep the gas tank full. A full tank will keep the fuel line from freezing.</a:t>
            </a:r>
          </a:p>
          <a:p>
            <a:pPr marL="174708" indent="-174708">
              <a:buFont typeface="Arial" panose="020B0604020202020204" pitchFamily="34" charset="0"/>
              <a:buChar char="•"/>
              <a:defRPr/>
            </a:pPr>
            <a:r>
              <a:rPr lang="en-US" altLang="en-US" dirty="0"/>
              <a:t>Insulate your home by installing storm windows or covering windows with plastic from the inside to keep cold air out.</a:t>
            </a:r>
          </a:p>
          <a:p>
            <a:pPr marL="174708" indent="-174708">
              <a:buFont typeface="Arial" panose="020B0604020202020204" pitchFamily="34" charset="0"/>
              <a:buChar char="•"/>
              <a:defRPr/>
            </a:pPr>
            <a:r>
              <a:rPr lang="en-US" altLang="en-US" dirty="0"/>
              <a:t>Maintain heating equipment and chimneys by having them cleaned and inspected every year.</a:t>
            </a:r>
          </a:p>
          <a:p>
            <a:pPr marL="174708" indent="-174708">
              <a:buFont typeface="Arial" panose="020B0604020202020204" pitchFamily="34" charset="0"/>
              <a:buChar char="•"/>
              <a:defRPr/>
            </a:pPr>
            <a:r>
              <a:rPr lang="en-US" altLang="en-US" dirty="0"/>
              <a:t>If you will be going away during cold weather, leave the heat on in your home, set to a temperature no lower than 55° F.</a:t>
            </a:r>
          </a:p>
          <a:p>
            <a:pPr marL="174708" indent="-174708">
              <a:buFont typeface="Arial" panose="020B0604020202020204" pitchFamily="34" charset="0"/>
              <a:buChar char="•"/>
              <a:defRPr/>
            </a:pPr>
            <a:r>
              <a:rPr lang="en-US" altLang="en-US" dirty="0"/>
              <a:t>Put Together a Supply Kit</a:t>
            </a:r>
          </a:p>
          <a:p>
            <a:pPr marL="640594" lvl="1" indent="-174708">
              <a:buFont typeface="Arial" panose="020B0604020202020204" pitchFamily="34" charset="0"/>
              <a:buChar char="•"/>
              <a:defRPr/>
            </a:pPr>
            <a:r>
              <a:rPr lang="en-US" altLang="en-US" dirty="0"/>
              <a:t>Sand, rock salt or non-clumping kitty litter to make walkways and steps less slippery</a:t>
            </a:r>
          </a:p>
          <a:p>
            <a:pPr marL="640594" lvl="1" indent="-174708">
              <a:buFont typeface="Arial" panose="020B0604020202020204" pitchFamily="34" charset="0"/>
              <a:buChar char="•"/>
              <a:defRPr/>
            </a:pPr>
            <a:r>
              <a:rPr lang="en-US" altLang="en-US" dirty="0"/>
              <a:t>Warm coats, gloves or mittens, hats, boots and extra blankets and warm clothing for all household members</a:t>
            </a:r>
          </a:p>
          <a:p>
            <a:pPr marL="640594" lvl="1" indent="-174708">
              <a:buFont typeface="Arial" panose="020B0604020202020204" pitchFamily="34" charset="0"/>
              <a:buChar char="•"/>
              <a:defRPr/>
            </a:pPr>
            <a:r>
              <a:rPr lang="en-US" altLang="en-US" dirty="0"/>
              <a:t>Ample alternate heating methods such as fireplaces or wood- or coal-burning stoves</a:t>
            </a:r>
          </a:p>
          <a:p>
            <a:pPr>
              <a:defRPr/>
            </a:pPr>
            <a:endParaRPr lang="en-US" altLang="en-US" dirty="0"/>
          </a:p>
          <a:p>
            <a:pPr>
              <a:defRPr/>
            </a:pPr>
            <a:r>
              <a:rPr lang="en-US" altLang="en-US" dirty="0"/>
              <a:t>Remaining Safe During a Winter Storm</a:t>
            </a:r>
          </a:p>
          <a:p>
            <a:pPr marL="174708" indent="-174708">
              <a:buFont typeface="Arial" panose="020B0604020202020204" pitchFamily="34" charset="0"/>
              <a:buChar char="•"/>
              <a:defRPr/>
            </a:pPr>
            <a:r>
              <a:rPr lang="en-US" altLang="en-US" dirty="0"/>
              <a:t>Listen to a NOAA Weather Radio or other local news channels for critical information on snow storms and blizzards from the National Weather Service (NWS).</a:t>
            </a:r>
          </a:p>
          <a:p>
            <a:pPr marL="174708" indent="-174708">
              <a:buFont typeface="Arial" panose="020B0604020202020204" pitchFamily="34" charset="0"/>
              <a:buChar char="•"/>
              <a:defRPr/>
            </a:pPr>
            <a:r>
              <a:rPr lang="en-US" altLang="en-US" dirty="0"/>
              <a:t>Bring pets/companion animals inside during winter weather. Move other animals or livestock to sheltered areas and make sure that their access to food and water is not blocked by snow drifts, ice or other obstacles.</a:t>
            </a:r>
          </a:p>
          <a:p>
            <a:pPr marL="174708" indent="-174708">
              <a:buFont typeface="Arial" panose="020B0604020202020204" pitchFamily="34" charset="0"/>
              <a:buChar char="•"/>
              <a:defRPr/>
            </a:pPr>
            <a:r>
              <a:rPr lang="en-US" altLang="en-US" dirty="0"/>
              <a:t>Running water, even at a trickle, helps prevent pipes from freezing.</a:t>
            </a:r>
          </a:p>
          <a:p>
            <a:pPr marL="174708" indent="-174708">
              <a:buFont typeface="Arial" panose="020B0604020202020204" pitchFamily="34" charset="0"/>
              <a:buChar char="•"/>
              <a:defRPr/>
            </a:pPr>
            <a:r>
              <a:rPr lang="en-US" altLang="en-US" dirty="0"/>
              <a:t>All fuel-burning equipment should be vented to the outside and kept clear.</a:t>
            </a:r>
          </a:p>
          <a:p>
            <a:pPr marL="174708" indent="-174708">
              <a:buFont typeface="Arial" panose="020B0604020202020204" pitchFamily="34" charset="0"/>
              <a:buChar char="•"/>
              <a:defRPr/>
            </a:pPr>
            <a:r>
              <a:rPr lang="en-US" altLang="en-US" dirty="0"/>
              <a:t>Keep garage doors closed if there are water supply lines in the garage.</a:t>
            </a:r>
          </a:p>
          <a:p>
            <a:pPr marL="174708" indent="-174708">
              <a:buFont typeface="Arial" panose="020B0604020202020204" pitchFamily="34" charset="0"/>
              <a:buChar char="•"/>
              <a:defRPr/>
            </a:pPr>
            <a:r>
              <a:rPr lang="en-US" altLang="en-US" dirty="0"/>
              <a:t>Open kitchen and bathroom cabinet doors to allow warmer air to circulate around the plumbing. Be sure to move any harmful cleaners and household chemicals up out of the reach of children.</a:t>
            </a:r>
          </a:p>
          <a:p>
            <a:pPr marL="174708" indent="-174708">
              <a:buFont typeface="Arial" panose="020B0604020202020204" pitchFamily="34" charset="0"/>
              <a:buChar char="•"/>
              <a:defRPr/>
            </a:pPr>
            <a:r>
              <a:rPr lang="en-US" altLang="en-US" dirty="0"/>
              <a:t>Keep the thermostat set to the same temperature both during the day and at night. By temporarily suspending the use of lower nighttime temperatures, you may incur a higher heating bill, but you can prevent a much more costly repair job if pipes freeze and burst.</a:t>
            </a:r>
          </a:p>
          <a:p>
            <a:pPr marL="174708" indent="-174708">
              <a:buFont typeface="Arial" panose="020B0604020202020204" pitchFamily="34" charset="0"/>
              <a:buChar char="•"/>
              <a:defRPr/>
            </a:pPr>
            <a:r>
              <a:rPr lang="en-US" altLang="en-US" dirty="0"/>
              <a:t>Go to a designated public shelter if your home loses power or heat during periods of extreme cold.</a:t>
            </a:r>
          </a:p>
          <a:p>
            <a:pPr marL="174708" indent="-174708">
              <a:buFont typeface="Arial" panose="020B0604020202020204" pitchFamily="34" charset="0"/>
              <a:buChar char="•"/>
              <a:defRPr/>
            </a:pPr>
            <a:r>
              <a:rPr lang="en-US" altLang="en-US" dirty="0"/>
              <a:t>Avoid driving when conditions include sleet, freezing rain or drizzle, snow or dense fog. If travel is necessary, keep a disaster supplies kit in your vehicle.</a:t>
            </a:r>
          </a:p>
          <a:p>
            <a:pPr marL="174708" indent="-174708">
              <a:buFont typeface="Arial" panose="020B0604020202020204" pitchFamily="34" charset="0"/>
              <a:buChar char="•"/>
              <a:defRPr/>
            </a:pPr>
            <a:r>
              <a:rPr lang="en-US" altLang="en-US" dirty="0"/>
              <a:t>Before tackling strenuous tasks in cold temperatures, consider your physical condition, the weather factors and the nature of the task.</a:t>
            </a:r>
          </a:p>
          <a:p>
            <a:pPr marL="174708" indent="-174708">
              <a:buFont typeface="Arial" panose="020B0604020202020204" pitchFamily="34" charset="0"/>
              <a:buChar char="•"/>
              <a:defRPr/>
            </a:pPr>
            <a:r>
              <a:rPr lang="en-US" altLang="en-US" dirty="0"/>
              <a:t>Protect yourself from frostbite and hypothermia by wearing warm, loose-fitting, lightweight clothing in several layers. Stay indoors, if possible.</a:t>
            </a:r>
          </a:p>
          <a:p>
            <a:pPr marL="174708" indent="-174708">
              <a:buFont typeface="Arial" panose="020B0604020202020204" pitchFamily="34" charset="0"/>
              <a:buChar char="•"/>
              <a:defRPr/>
            </a:pPr>
            <a:r>
              <a:rPr lang="en-US" altLang="en-US" dirty="0"/>
              <a:t>Help people who require special assistance such as elderly people living alone, people with disabilities and children.</a:t>
            </a:r>
          </a:p>
          <a:p>
            <a:pPr>
              <a:defRPr/>
            </a:pPr>
            <a:endParaRPr lang="en-US" altLang="en-US" dirty="0"/>
          </a:p>
          <a:p>
            <a:pPr>
              <a:defRPr/>
            </a:pPr>
            <a:endParaRPr lang="en-US" altLang="en-US" dirty="0"/>
          </a:p>
          <a:p>
            <a:pPr>
              <a:defRPr/>
            </a:pPr>
            <a:endParaRPr lang="en-US" altLang="en-US" dirty="0"/>
          </a:p>
        </p:txBody>
      </p:sp>
      <p:sp>
        <p:nvSpPr>
          <p:cNvPr id="11268" name="Slide Number Placeholder 3">
            <a:extLst>
              <a:ext uri="{FF2B5EF4-FFF2-40B4-BE49-F238E27FC236}">
                <a16:creationId xmlns:a16="http://schemas.microsoft.com/office/drawing/2014/main" id="{B5ECCFB4-3C5F-4351-B247-D060E068C5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55650" indent="-290513">
              <a:defRPr sz="2400">
                <a:solidFill>
                  <a:schemeClr val="tx1"/>
                </a:solidFill>
                <a:latin typeface="Times New Roman" panose="02020603050405020304" pitchFamily="18" charset="0"/>
                <a:cs typeface="Times New Roman" panose="02020603050405020304" pitchFamily="18" charset="0"/>
              </a:defRPr>
            </a:lvl2pPr>
            <a:lvl3pPr marL="1163638" indent="-231775">
              <a:defRPr sz="2400">
                <a:solidFill>
                  <a:schemeClr val="tx1"/>
                </a:solidFill>
                <a:latin typeface="Times New Roman" panose="02020603050405020304" pitchFamily="18" charset="0"/>
                <a:cs typeface="Times New Roman" panose="02020603050405020304" pitchFamily="18" charset="0"/>
              </a:defRPr>
            </a:lvl3pPr>
            <a:lvl4pPr marL="1630363" indent="-231775">
              <a:defRPr sz="2400">
                <a:solidFill>
                  <a:schemeClr val="tx1"/>
                </a:solidFill>
                <a:latin typeface="Times New Roman" panose="02020603050405020304" pitchFamily="18" charset="0"/>
                <a:cs typeface="Times New Roman" panose="02020603050405020304" pitchFamily="18" charset="0"/>
              </a:defRPr>
            </a:lvl4pPr>
            <a:lvl5pPr marL="2095500" indent="-231775">
              <a:defRPr sz="2400">
                <a:solidFill>
                  <a:schemeClr val="tx1"/>
                </a:solidFill>
                <a:latin typeface="Times New Roman" panose="02020603050405020304" pitchFamily="18" charset="0"/>
                <a:cs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8E640D89-E6E0-460C-ABA3-8E7CCDCF7093}"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35B47FE-00C8-45F1-ADBC-761EC1BDABCD}"/>
              </a:ext>
            </a:extLst>
          </p:cNvPr>
          <p:cNvSpPr>
            <a:spLocks noGrp="1" noRot="1" noChangeAspect="1" noTextEdit="1"/>
          </p:cNvSpPr>
          <p:nvPr>
            <p:ph type="sldImg"/>
          </p:nvPr>
        </p:nvSpPr>
        <p:spPr>
          <a:ln/>
        </p:spPr>
      </p:sp>
      <p:sp>
        <p:nvSpPr>
          <p:cNvPr id="12291" name="Notes Placeholder 2">
            <a:extLst>
              <a:ext uri="{FF2B5EF4-FFF2-40B4-BE49-F238E27FC236}">
                <a16:creationId xmlns:a16="http://schemas.microsoft.com/office/drawing/2014/main" id="{D6A1C1C6-0928-4B9A-AB29-10CAFD3F0D52}"/>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Can lead to heat exhaustion or heat stroke.</a:t>
            </a:r>
          </a:p>
          <a:p>
            <a:pPr>
              <a:defRPr/>
            </a:pPr>
            <a:endParaRPr lang="en-US" altLang="en-US" dirty="0"/>
          </a:p>
          <a:p>
            <a:pPr>
              <a:defRPr/>
            </a:pPr>
            <a:r>
              <a:rPr lang="en-US" altLang="en-US" dirty="0"/>
              <a:t>Food Safety During a Power Outage</a:t>
            </a:r>
          </a:p>
          <a:p>
            <a:pPr>
              <a:defRPr/>
            </a:pPr>
            <a:endParaRPr lang="en-US" altLang="en-US" dirty="0"/>
          </a:p>
          <a:p>
            <a:pPr marL="174708" indent="-174708">
              <a:buFont typeface="Arial" panose="020B0604020202020204" pitchFamily="34" charset="0"/>
              <a:buChar char="•"/>
              <a:defRPr/>
            </a:pPr>
            <a:r>
              <a:rPr lang="en-US" altLang="en-US" dirty="0"/>
              <a:t>Keep refrigerator and freezer doors closed as much as possible. First use perishable food from the refrigerator. An unopened refrigerator will keep foods cold for about 4 hours.</a:t>
            </a:r>
          </a:p>
          <a:p>
            <a:pPr marL="174708" indent="-174708">
              <a:buFont typeface="Arial" panose="020B0604020202020204" pitchFamily="34" charset="0"/>
              <a:buChar char="•"/>
              <a:defRPr/>
            </a:pPr>
            <a:r>
              <a:rPr lang="en-US" altLang="en-US" dirty="0"/>
              <a:t>Then use food from the freezer. A full freezer will keep the temperature for about 48 hours (24 hours if it is half full) if the door remains closed.</a:t>
            </a:r>
          </a:p>
          <a:p>
            <a:pPr marL="174708" indent="-174708">
              <a:buFont typeface="Arial" panose="020B0604020202020204" pitchFamily="34" charset="0"/>
              <a:buChar char="•"/>
              <a:defRPr/>
            </a:pPr>
            <a:r>
              <a:rPr lang="en-US" altLang="en-US" dirty="0"/>
              <a:t>Use your non-perishable foods and staples after using food from the refrigerator and freezer.</a:t>
            </a:r>
          </a:p>
          <a:p>
            <a:pPr marL="174708" indent="-174708">
              <a:buFont typeface="Arial" panose="020B0604020202020204" pitchFamily="34" charset="0"/>
              <a:buChar char="•"/>
              <a:defRPr/>
            </a:pPr>
            <a:r>
              <a:rPr lang="en-US" altLang="en-US" dirty="0"/>
              <a:t>If it looks like the power outage will continue beyond a day, prepare a cooler with ice for your freezer items.</a:t>
            </a:r>
          </a:p>
          <a:p>
            <a:pPr marL="174708" indent="-174708">
              <a:buFont typeface="Arial" panose="020B0604020202020204" pitchFamily="34" charset="0"/>
              <a:buChar char="•"/>
              <a:defRPr/>
            </a:pPr>
            <a:r>
              <a:rPr lang="en-US" altLang="en-US" dirty="0"/>
              <a:t>Keep food in a dry, cool spot and keep it covered at all times.</a:t>
            </a:r>
          </a:p>
          <a:p>
            <a:pPr>
              <a:defRPr/>
            </a:pPr>
            <a:endParaRPr lang="en-US" altLang="en-US" dirty="0"/>
          </a:p>
          <a:p>
            <a:pPr>
              <a:defRPr/>
            </a:pPr>
            <a:r>
              <a:rPr lang="en-US" altLang="en-US" dirty="0"/>
              <a:t>Electrical Equipment During a Blackout</a:t>
            </a:r>
          </a:p>
          <a:p>
            <a:pPr>
              <a:defRPr/>
            </a:pPr>
            <a:endParaRPr lang="en-US" altLang="en-US" dirty="0"/>
          </a:p>
          <a:p>
            <a:pPr marL="174708" indent="-174708">
              <a:buFont typeface="Arial" panose="020B0604020202020204" pitchFamily="34" charset="0"/>
              <a:buChar char="•"/>
              <a:defRPr/>
            </a:pPr>
            <a:r>
              <a:rPr lang="en-US" altLang="en-US" dirty="0"/>
              <a:t>Turn off and unplug all unnecessary electrical equipment, including sensitive electronics.</a:t>
            </a:r>
          </a:p>
          <a:p>
            <a:pPr marL="174708" indent="-174708">
              <a:buFont typeface="Arial" panose="020B0604020202020204" pitchFamily="34" charset="0"/>
              <a:buChar char="•"/>
              <a:defRPr/>
            </a:pPr>
            <a:r>
              <a:rPr lang="en-US" altLang="en-US" dirty="0"/>
              <a:t>Turn off or disconnect any appliances (like stoves), equipment or electronics you were using when the power went out. When power comes back on, surges or spikes can damage equipment.</a:t>
            </a:r>
          </a:p>
          <a:p>
            <a:pPr marL="174708" indent="-174708">
              <a:buFont typeface="Arial" panose="020B0604020202020204" pitchFamily="34" charset="0"/>
              <a:buChar char="•"/>
              <a:defRPr/>
            </a:pPr>
            <a:r>
              <a:rPr lang="en-US" altLang="en-US" dirty="0"/>
              <a:t>Leave one light turned on so you’ll know when the power comes back on.</a:t>
            </a:r>
          </a:p>
          <a:p>
            <a:pPr marL="174708" indent="-174708">
              <a:buFont typeface="Arial" panose="020B0604020202020204" pitchFamily="34" charset="0"/>
              <a:buChar char="•"/>
              <a:defRPr/>
            </a:pPr>
            <a:r>
              <a:rPr lang="en-US" altLang="en-US" dirty="0"/>
              <a:t>Eliminate unnecessary travel, especially by car. Traffic lights will be out and roads will be congested.</a:t>
            </a:r>
          </a:p>
          <a:p>
            <a:pPr marL="174708" indent="-174708">
              <a:buFont typeface="Arial" panose="020B0604020202020204" pitchFamily="34" charset="0"/>
              <a:buChar char="•"/>
              <a:defRPr/>
            </a:pPr>
            <a:r>
              <a:rPr lang="en-US" altLang="en-US" dirty="0"/>
              <a:t>Read more about using generators safely.</a:t>
            </a:r>
          </a:p>
          <a:p>
            <a:pPr>
              <a:defRPr/>
            </a:pPr>
            <a:endParaRPr lang="en-US" altLang="en-US" dirty="0"/>
          </a:p>
        </p:txBody>
      </p:sp>
      <p:sp>
        <p:nvSpPr>
          <p:cNvPr id="13316" name="Slide Number Placeholder 3">
            <a:extLst>
              <a:ext uri="{FF2B5EF4-FFF2-40B4-BE49-F238E27FC236}">
                <a16:creationId xmlns:a16="http://schemas.microsoft.com/office/drawing/2014/main" id="{C834915C-42E6-40A3-B40E-DD52F33878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55650" indent="-290513">
              <a:defRPr sz="2400">
                <a:solidFill>
                  <a:schemeClr val="tx1"/>
                </a:solidFill>
                <a:latin typeface="Times New Roman" panose="02020603050405020304" pitchFamily="18" charset="0"/>
                <a:cs typeface="Times New Roman" panose="02020603050405020304" pitchFamily="18" charset="0"/>
              </a:defRPr>
            </a:lvl2pPr>
            <a:lvl3pPr marL="1163638" indent="-231775">
              <a:defRPr sz="2400">
                <a:solidFill>
                  <a:schemeClr val="tx1"/>
                </a:solidFill>
                <a:latin typeface="Times New Roman" panose="02020603050405020304" pitchFamily="18" charset="0"/>
                <a:cs typeface="Times New Roman" panose="02020603050405020304" pitchFamily="18" charset="0"/>
              </a:defRPr>
            </a:lvl3pPr>
            <a:lvl4pPr marL="1630363" indent="-231775">
              <a:defRPr sz="2400">
                <a:solidFill>
                  <a:schemeClr val="tx1"/>
                </a:solidFill>
                <a:latin typeface="Times New Roman" panose="02020603050405020304" pitchFamily="18" charset="0"/>
                <a:cs typeface="Times New Roman" panose="02020603050405020304" pitchFamily="18" charset="0"/>
              </a:defRPr>
            </a:lvl4pPr>
            <a:lvl5pPr marL="2095500" indent="-231775">
              <a:defRPr sz="2400">
                <a:solidFill>
                  <a:schemeClr val="tx1"/>
                </a:solidFill>
                <a:latin typeface="Times New Roman" panose="02020603050405020304" pitchFamily="18" charset="0"/>
                <a:cs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22FBB3B1-7CD3-4655-9114-18F656523C88}"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B0595D3-2B86-4A63-92F4-BCF0D980F4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Times New Roman" panose="02020603050405020304" pitchFamily="18" charset="0"/>
              </a:defRPr>
            </a:lvl1pPr>
            <a:lvl2pPr marL="755650" indent="-290513">
              <a:spcBef>
                <a:spcPct val="30000"/>
              </a:spcBef>
              <a:defRPr kumimoji="1" sz="1200">
                <a:solidFill>
                  <a:schemeClr val="tx1"/>
                </a:solidFill>
                <a:latin typeface="Times New Roman" panose="02020603050405020304" pitchFamily="18" charset="0"/>
                <a:cs typeface="Times New Roman" panose="02020603050405020304" pitchFamily="18" charset="0"/>
              </a:defRPr>
            </a:lvl2pPr>
            <a:lvl3pPr marL="1163638" indent="-231775">
              <a:spcBef>
                <a:spcPct val="30000"/>
              </a:spcBef>
              <a:defRPr kumimoji="1" sz="1200">
                <a:solidFill>
                  <a:schemeClr val="tx1"/>
                </a:solidFill>
                <a:latin typeface="Times New Roman" panose="02020603050405020304" pitchFamily="18" charset="0"/>
                <a:cs typeface="Times New Roman" panose="02020603050405020304" pitchFamily="18" charset="0"/>
              </a:defRPr>
            </a:lvl3pPr>
            <a:lvl4pPr marL="1630363" indent="-231775">
              <a:spcBef>
                <a:spcPct val="30000"/>
              </a:spcBef>
              <a:defRPr kumimoji="1" sz="1200">
                <a:solidFill>
                  <a:schemeClr val="tx1"/>
                </a:solidFill>
                <a:latin typeface="Times New Roman" panose="02020603050405020304" pitchFamily="18" charset="0"/>
                <a:cs typeface="Times New Roman" panose="02020603050405020304" pitchFamily="18" charset="0"/>
              </a:defRPr>
            </a:lvl4pPr>
            <a:lvl5pPr marL="2095500" indent="-231775">
              <a:spcBef>
                <a:spcPct val="30000"/>
              </a:spcBef>
              <a:defRPr kumimoji="1" sz="1200">
                <a:solidFill>
                  <a:schemeClr val="tx1"/>
                </a:solidFill>
                <a:latin typeface="Times New Roman" panose="02020603050405020304" pitchFamily="18" charset="0"/>
                <a:cs typeface="Times New Roman" panose="02020603050405020304" pitchFamily="18" charset="0"/>
              </a:defRPr>
            </a:lvl5pPr>
            <a:lvl6pPr marL="25527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6pPr>
            <a:lvl7pPr marL="30099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7pPr>
            <a:lvl8pPr marL="34671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8pPr>
            <a:lvl9pPr marL="3924300" indent="-231775" eaLnBrk="0" fontAlgn="base" hangingPunct="0">
              <a:spcBef>
                <a:spcPct val="30000"/>
              </a:spcBef>
              <a:spcAft>
                <a:spcPct val="0"/>
              </a:spcAft>
              <a:defRPr kumimoji="1"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C62A2A05-18D0-40A4-8882-D970A76CF64B}" type="slidenum">
              <a:rPr kumimoji="0" lang="en-US" altLang="en-US"/>
              <a:pPr>
                <a:spcBef>
                  <a:spcPct val="0"/>
                </a:spcBef>
              </a:pPr>
              <a:t>6</a:t>
            </a:fld>
            <a:endParaRPr kumimoji="0" lang="en-US" altLang="en-US"/>
          </a:p>
        </p:txBody>
      </p:sp>
      <p:sp>
        <p:nvSpPr>
          <p:cNvPr id="15363" name="Rectangle 2">
            <a:extLst>
              <a:ext uri="{FF2B5EF4-FFF2-40B4-BE49-F238E27FC236}">
                <a16:creationId xmlns:a16="http://schemas.microsoft.com/office/drawing/2014/main" id="{50FA63A9-C6BB-46B6-B093-9BE756580278}"/>
              </a:ext>
            </a:extLst>
          </p:cNvPr>
          <p:cNvSpPr>
            <a:spLocks noChangeArrowheads="1" noTextEdit="1"/>
          </p:cNvSpPr>
          <p:nvPr>
            <p:ph type="sldImg"/>
          </p:nvPr>
        </p:nvSpPr>
        <p:spPr>
          <a:ln/>
        </p:spPr>
      </p:sp>
      <p:sp>
        <p:nvSpPr>
          <p:cNvPr id="23556" name="Rectangle 3">
            <a:extLst>
              <a:ext uri="{FF2B5EF4-FFF2-40B4-BE49-F238E27FC236}">
                <a16:creationId xmlns:a16="http://schemas.microsoft.com/office/drawing/2014/main" id="{F6BDE93E-47E9-4B9D-A0DA-A42527399506}"/>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All thunderstorms are dangerous. Every thunderstorm produces lightning. In the United States, an average of 300 people are injured and 80 people are killed each year by lightning. </a:t>
            </a:r>
          </a:p>
          <a:p>
            <a:pPr>
              <a:defRPr/>
            </a:pPr>
            <a:r>
              <a:rPr lang="en-US" dirty="0"/>
              <a:t>Other associated dangers of thunderstorms include tornadoes, strong winds, hail, and flash flooding. </a:t>
            </a:r>
          </a:p>
          <a:p>
            <a:pPr>
              <a:defRPr/>
            </a:pPr>
            <a:endParaRPr lang="en-US" dirty="0"/>
          </a:p>
          <a:p>
            <a:pPr>
              <a:defRPr/>
            </a:pPr>
            <a:r>
              <a:rPr lang="en-US" dirty="0"/>
              <a:t>A thunderstorm is considered severe if it produces hail at least 1 inch in diameter or has wind gusts of at least 58 miles per hour. Every thunderstorm produces lightning, which kills more people each year than tornadoes or hurricanes. Heavy rain from thunderstorms can cause flash flooding, and high winds can damage homes and blow down trees and utility poles, causing widespread power outages.</a:t>
            </a:r>
          </a:p>
          <a:p>
            <a:pPr>
              <a:defRPr/>
            </a:pPr>
            <a:endParaRPr lang="en-US" dirty="0"/>
          </a:p>
          <a:p>
            <a:pPr>
              <a:defRPr/>
            </a:pPr>
            <a:r>
              <a:rPr lang="en-US" dirty="0"/>
              <a:t>Know the Difference</a:t>
            </a:r>
          </a:p>
          <a:p>
            <a:pPr marL="174708" indent="-174708">
              <a:buFont typeface="Arial" panose="020B0604020202020204" pitchFamily="34" charset="0"/>
              <a:buChar char="•"/>
              <a:defRPr/>
            </a:pPr>
            <a:r>
              <a:rPr lang="en-US" dirty="0"/>
              <a:t>Severe Thunderstorm Watch - Severe thunderstorms are possible in and near the watch area. Stay informed and be ready to act if a severe thunderstorm warning is issued.</a:t>
            </a:r>
          </a:p>
          <a:p>
            <a:pPr marL="174708" indent="-174708">
              <a:buFont typeface="Arial" panose="020B0604020202020204" pitchFamily="34" charset="0"/>
              <a:buChar char="•"/>
              <a:defRPr/>
            </a:pPr>
            <a:r>
              <a:rPr lang="en-US" dirty="0"/>
              <a:t>Severe Thunderstorm Warning - Severe weather has been reported by spotters or indicated by radar. Warnings indicate imminent danger to life and property.</a:t>
            </a:r>
          </a:p>
          <a:p>
            <a:pPr>
              <a:defRPr/>
            </a:pPr>
            <a:endParaRPr lang="en-US" dirty="0"/>
          </a:p>
          <a:p>
            <a:pPr>
              <a:defRPr/>
            </a:pPr>
            <a:r>
              <a:rPr lang="en-US" dirty="0"/>
              <a:t>Every year people are killed or seriously injured by severe thunderstorms despite advance warning. While some did not hear the warning, others heard the warning and did not pay attention to it. The information in this section, combined with timely watches and warnings about severe weather, may help save lives.</a:t>
            </a:r>
          </a:p>
          <a:p>
            <a:pPr eaLnBrk="1" hangingPunct="1">
              <a:defRPr/>
            </a:pPr>
            <a:endParaRPr lang="en-US" dirty="0"/>
          </a:p>
          <a:p>
            <a:pPr>
              <a:defRPr/>
            </a:pPr>
            <a:r>
              <a:rPr lang="en-US" dirty="0"/>
              <a:t>Hurricanes can produce widespread torrential rains. Floods are the deadly and destructive result. </a:t>
            </a:r>
          </a:p>
          <a:p>
            <a:pPr marL="174708" indent="-174708">
              <a:buFont typeface="Arial" panose="020B0604020202020204" pitchFamily="34" charset="0"/>
              <a:buChar char="•"/>
              <a:defRPr/>
            </a:pPr>
            <a:r>
              <a:rPr lang="en-US" dirty="0"/>
              <a:t>Listen to a NOAA Weather Radio (Available on the Red Cross Store) for critical information from the National Weather Service (NWS).</a:t>
            </a:r>
          </a:p>
          <a:p>
            <a:pPr marL="174708" indent="-174708">
              <a:buFont typeface="Arial" panose="020B0604020202020204" pitchFamily="34" charset="0"/>
              <a:buChar char="•"/>
              <a:defRPr/>
            </a:pPr>
            <a:r>
              <a:rPr lang="en-US" dirty="0"/>
              <a:t>Check your disaster supplies. Replace or restock as needed.</a:t>
            </a:r>
          </a:p>
          <a:p>
            <a:pPr marL="174708" indent="-174708">
              <a:buFont typeface="Arial" panose="020B0604020202020204" pitchFamily="34" charset="0"/>
              <a:buChar char="•"/>
              <a:defRPr/>
            </a:pPr>
            <a:r>
              <a:rPr lang="en-US" dirty="0"/>
              <a:t>Bring in anything that can be picked up by the wind (bicycles, lawn furniture).</a:t>
            </a:r>
          </a:p>
          <a:p>
            <a:pPr marL="174708" indent="-174708">
              <a:buFont typeface="Arial" panose="020B0604020202020204" pitchFamily="34" charset="0"/>
              <a:buChar char="•"/>
              <a:defRPr/>
            </a:pPr>
            <a:r>
              <a:rPr lang="en-US" dirty="0"/>
              <a:t>Close your windows, doors and hurricane shutters. If you do not have hurricane shutters, close and board up all windows and doors with plywood.</a:t>
            </a:r>
          </a:p>
          <a:p>
            <a:pPr marL="174708" indent="-174708">
              <a:buFont typeface="Arial" panose="020B0604020202020204" pitchFamily="34" charset="0"/>
              <a:buChar char="•"/>
              <a:defRPr/>
            </a:pPr>
            <a:r>
              <a:rPr lang="en-US" dirty="0"/>
              <a:t>Turn your refrigerator and freezer to the coldest setting. Keep them closed as much as possible so that food will last longer if the power goes out.</a:t>
            </a:r>
          </a:p>
          <a:p>
            <a:pPr marL="174708" indent="-174708">
              <a:buFont typeface="Arial" panose="020B0604020202020204" pitchFamily="34" charset="0"/>
              <a:buChar char="•"/>
              <a:defRPr/>
            </a:pPr>
            <a:r>
              <a:rPr lang="en-US" dirty="0"/>
              <a:t>Turn off propane tank.</a:t>
            </a:r>
          </a:p>
          <a:p>
            <a:pPr marL="174708" indent="-174708">
              <a:buFont typeface="Arial" panose="020B0604020202020204" pitchFamily="34" charset="0"/>
              <a:buChar char="•"/>
              <a:defRPr/>
            </a:pPr>
            <a:r>
              <a:rPr lang="en-US" dirty="0"/>
              <a:t>Unplug small appliances.</a:t>
            </a:r>
          </a:p>
          <a:p>
            <a:pPr marL="174708" indent="-174708">
              <a:buFont typeface="Arial" panose="020B0604020202020204" pitchFamily="34" charset="0"/>
              <a:buChar char="•"/>
              <a:defRPr/>
            </a:pPr>
            <a:r>
              <a:rPr lang="en-US" dirty="0"/>
              <a:t>Fill your car’s gas tank.</a:t>
            </a:r>
          </a:p>
          <a:p>
            <a:pPr marL="174708" indent="-174708">
              <a:buFont typeface="Arial" panose="020B0604020202020204" pitchFamily="34" charset="0"/>
              <a:buChar char="•"/>
              <a:defRPr/>
            </a:pPr>
            <a:r>
              <a:rPr lang="en-US" dirty="0"/>
              <a:t>Create a hurricane evacuation plan with members of your household. Planning and practicing your evacuation plan minimizes confusion and fear during the event.</a:t>
            </a:r>
          </a:p>
          <a:p>
            <a:pPr marL="174708" indent="-174708">
              <a:buFont typeface="Arial" panose="020B0604020202020204" pitchFamily="34" charset="0"/>
              <a:buChar char="•"/>
              <a:defRPr/>
            </a:pPr>
            <a:r>
              <a:rPr lang="en-US" dirty="0"/>
              <a:t>Find out about your community’s hurricane response plan. Plan routes to local shelters, register family members with special medical needs and make plans for your pets to be cared for.</a:t>
            </a:r>
          </a:p>
          <a:p>
            <a:pPr marL="174708" indent="-174708">
              <a:buFont typeface="Arial" panose="020B0604020202020204" pitchFamily="34" charset="0"/>
              <a:buChar char="•"/>
              <a:defRPr/>
            </a:pPr>
            <a:r>
              <a:rPr lang="en-US" dirty="0"/>
              <a:t>Obey evacuation orders. Avoid flooded roads and washed out bridges.</a:t>
            </a:r>
          </a:p>
          <a:p>
            <a:pPr marL="174708" indent="-174708">
              <a:buFont typeface="Arial" panose="020B0604020202020204" pitchFamily="34" charset="0"/>
              <a:buChar char="•"/>
              <a:defRPr/>
            </a:pPr>
            <a:r>
              <a:rPr lang="en-US" dirty="0"/>
              <a:t>Standard homeowners insurance doesn’t cover flooding. It’s important to have protection from the floods associated with hurricanes, tropical storms, heavy rains and other conditions that impact the U.S. For more information on flood insurance, please visit the National Flood Insurance Program Web site at www.FloodSmart.gov.</a:t>
            </a:r>
          </a:p>
          <a:p>
            <a:pPr>
              <a:defRPr/>
            </a:pPr>
            <a:endParaRPr lang="en-US" dirty="0"/>
          </a:p>
          <a:p>
            <a:pPr>
              <a:defRPr/>
            </a:pPr>
            <a:r>
              <a:rPr lang="en-US" dirty="0"/>
              <a:t>During a Winter Storm:</a:t>
            </a:r>
          </a:p>
          <a:p>
            <a:pPr marL="174708" indent="-174708">
              <a:buFont typeface="Arial" panose="020B0604020202020204" pitchFamily="34" charset="0"/>
              <a:buChar char="•"/>
              <a:defRPr/>
            </a:pPr>
            <a:r>
              <a:rPr lang="en-US" dirty="0"/>
              <a:t>Listen to your radio, television, or NOAA Weather Radio for weather reports and emergency information.</a:t>
            </a:r>
          </a:p>
          <a:p>
            <a:pPr marL="174708" indent="-174708">
              <a:buFont typeface="Arial" panose="020B0604020202020204" pitchFamily="34" charset="0"/>
              <a:buChar char="•"/>
              <a:defRPr/>
            </a:pPr>
            <a:r>
              <a:rPr lang="en-US" dirty="0"/>
              <a:t>Eat regularly and drink ample fluids, but avoid caffeine and alcohol.</a:t>
            </a:r>
          </a:p>
          <a:p>
            <a:pPr marL="174708" indent="-174708">
              <a:buFont typeface="Arial" panose="020B0604020202020204" pitchFamily="34" charset="0"/>
              <a:buChar char="•"/>
              <a:defRPr/>
            </a:pPr>
            <a:r>
              <a:rPr lang="en-US" dirty="0"/>
              <a:t>Avoid overexertion when shoveling snow. </a:t>
            </a:r>
          </a:p>
          <a:p>
            <a:pPr marL="174708" indent="-174708">
              <a:buFont typeface="Arial" panose="020B0604020202020204" pitchFamily="34" charset="0"/>
              <a:buChar char="•"/>
              <a:defRPr/>
            </a:pPr>
            <a:r>
              <a:rPr lang="en-US" dirty="0"/>
              <a:t>Watch for signs of frostbite. </a:t>
            </a:r>
          </a:p>
          <a:p>
            <a:pPr marL="174708" indent="-174708">
              <a:buFont typeface="Arial" panose="020B0604020202020204" pitchFamily="34" charset="0"/>
              <a:buChar char="•"/>
              <a:defRPr/>
            </a:pPr>
            <a:r>
              <a:rPr lang="en-US" dirty="0"/>
              <a:t>Watch for signs of hypothermia. </a:t>
            </a:r>
          </a:p>
          <a:p>
            <a:pPr marL="174708" indent="-174708">
              <a:buFont typeface="Arial" panose="020B0604020202020204" pitchFamily="34" charset="0"/>
              <a:buChar char="•"/>
              <a:defRPr/>
            </a:pPr>
            <a:r>
              <a:rPr lang="en-US" dirty="0"/>
              <a:t>Conserve fuel, if necessary, by keeping your residence cooler than normal.</a:t>
            </a:r>
          </a:p>
          <a:p>
            <a:pPr marL="174708" indent="-174708">
              <a:buFont typeface="Arial" panose="020B0604020202020204" pitchFamily="34" charset="0"/>
              <a:buChar char="•"/>
              <a:defRPr/>
            </a:pPr>
            <a:r>
              <a:rPr lang="en-US" dirty="0"/>
              <a:t>Maintain ventilation when using kerosene heaters to avoid build-up of toxic fumes. </a:t>
            </a:r>
          </a:p>
          <a:p>
            <a:pPr>
              <a:defRPr/>
            </a:pPr>
            <a:endParaRPr lang="en-US" dirty="0"/>
          </a:p>
          <a:p>
            <a:pPr eaLnBrk="1" hangingPunct="1">
              <a:defRPr/>
            </a:pPr>
            <a:endParaRPr lang="en-US" dirty="0"/>
          </a:p>
          <a:p>
            <a:pPr eaLnBrk="1" hangingPunct="1">
              <a:defRPr/>
            </a:pPr>
            <a:r>
              <a:rPr lang="en-US" dirty="0"/>
              <a:t>Everyone, especially children, should know not touch wires hanging from telephone polls or that are lying on the ground. This is true for any type of storm. Wires will still have electricity running to them, even if your lights don’t work, thus you can be electrocuted.</a:t>
            </a:r>
          </a:p>
          <a:p>
            <a:pPr eaLnBrk="1" hangingPunct="1">
              <a:defRPr/>
            </a:pPr>
            <a:endParaRPr lang="en-US" dirty="0"/>
          </a:p>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5B050CA-88B8-447C-A4C1-D3FE07BF8715}"/>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B3B47F28-CB23-427B-9A8F-E266B31FF252}"/>
              </a:ext>
            </a:extLst>
          </p:cNvPr>
          <p:cNvSpPr>
            <a:spLocks noGrp="1"/>
          </p:cNvSpPr>
          <p:nvPr>
            <p:ph type="body" idx="1"/>
          </p:nvPr>
        </p:nvSpPr>
        <p:spPr/>
        <p:txBody>
          <a:bodyPr/>
          <a:lstStyle/>
          <a:p>
            <a:pPr>
              <a:defRPr/>
            </a:pPr>
            <a:r>
              <a:rPr lang="en-US" dirty="0"/>
              <a:t>U.S. fire departments responded to an estimated average of 358,300 home structure fires per year during 2010-2014, which represents three-quarters of all structure fires. </a:t>
            </a:r>
          </a:p>
          <a:p>
            <a:pPr>
              <a:defRPr/>
            </a:pPr>
            <a:endParaRPr lang="en-US" dirty="0"/>
          </a:p>
          <a:p>
            <a:pPr>
              <a:defRPr/>
            </a:pPr>
            <a:r>
              <a:rPr lang="en-US" dirty="0"/>
              <a:t>Home fires caused an annual average of:</a:t>
            </a:r>
          </a:p>
          <a:p>
            <a:pPr marL="174708" indent="-174708">
              <a:buFont typeface="Arial" panose="020B0604020202020204" pitchFamily="34" charset="0"/>
              <a:buChar char="•"/>
              <a:defRPr/>
            </a:pPr>
            <a:r>
              <a:rPr lang="en-US" dirty="0"/>
              <a:t>2,520 civilian fire deaths, or 93% of all civilian structure fire deaths,</a:t>
            </a:r>
          </a:p>
          <a:p>
            <a:pPr marL="174708" indent="-174708">
              <a:buFont typeface="Arial" panose="020B0604020202020204" pitchFamily="34" charset="0"/>
              <a:buChar char="•"/>
              <a:defRPr/>
            </a:pPr>
            <a:r>
              <a:rPr lang="en-US" dirty="0"/>
              <a:t>12,720 civilian fire injuries, or 87% of all civilian structure fire injuries, and</a:t>
            </a:r>
          </a:p>
          <a:p>
            <a:pPr marL="174708" indent="-174708">
              <a:buFont typeface="Arial" panose="020B0604020202020204" pitchFamily="34" charset="0"/>
              <a:buChar char="•"/>
              <a:defRPr/>
            </a:pPr>
            <a:r>
              <a:rPr lang="en-US" dirty="0"/>
              <a:t>$6.7 billion in direct damage, or 69% of total direct damage in structure fires.</a:t>
            </a:r>
          </a:p>
          <a:p>
            <a:pPr marL="174708" indent="-174708">
              <a:buFont typeface="Arial" panose="020B0604020202020204" pitchFamily="34" charset="0"/>
              <a:buChar char="•"/>
              <a:defRPr/>
            </a:pPr>
            <a:r>
              <a:rPr lang="en-US" dirty="0"/>
              <a:t>On average, seven people died in U.S. home fires per day.</a:t>
            </a:r>
          </a:p>
          <a:p>
            <a:pPr marL="174708" indent="-174708">
              <a:buFont typeface="Arial" panose="020B0604020202020204" pitchFamily="34" charset="0"/>
              <a:buChar char="•"/>
              <a:defRPr/>
            </a:pPr>
            <a:r>
              <a:rPr lang="en-US" dirty="0"/>
              <a:t>Cooking equipment was the leading cause of home structure fires and home fire injuries and ties with heating as the second leading cause of home fire deaths.</a:t>
            </a:r>
          </a:p>
          <a:p>
            <a:pPr marL="174708" indent="-174708">
              <a:buFont typeface="Arial" panose="020B0604020202020204" pitchFamily="34" charset="0"/>
              <a:buChar char="•"/>
              <a:defRPr/>
            </a:pPr>
            <a:r>
              <a:rPr lang="en-US" dirty="0"/>
              <a:t>Smoking was the leading cause of civilian home fire deaths. Heating equipment was the second most common cause of home fires, fire deaths, (tied with cooking), and fire injuries. </a:t>
            </a:r>
          </a:p>
        </p:txBody>
      </p:sp>
      <p:sp>
        <p:nvSpPr>
          <p:cNvPr id="17412" name="Slide Number Placeholder 3">
            <a:extLst>
              <a:ext uri="{FF2B5EF4-FFF2-40B4-BE49-F238E27FC236}">
                <a16:creationId xmlns:a16="http://schemas.microsoft.com/office/drawing/2014/main" id="{3A703F25-1E87-4388-BEE4-7889540E76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FE9612E1-FA9F-44EC-8904-26D8D3A53A3B}"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CD6ED4C-C0D3-4F9F-91FB-28AA1CE7C9A8}"/>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A4B94610-5491-43A1-99AC-D2B6B1F810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Each year, more than 4,000 Americans die and more than 25,000 are injured in fires, many of which could be prevented. Direct property loss due to fires is estimated at $8.6 billion annually. </a:t>
            </a:r>
          </a:p>
          <a:p>
            <a:endParaRPr lang="en-US" altLang="en-US"/>
          </a:p>
          <a:p>
            <a:endParaRPr lang="en-US" altLang="en-US"/>
          </a:p>
          <a:p>
            <a:endParaRPr lang="en-US" altLang="en-US"/>
          </a:p>
        </p:txBody>
      </p:sp>
      <p:sp>
        <p:nvSpPr>
          <p:cNvPr id="19460" name="Slide Number Placeholder 3">
            <a:extLst>
              <a:ext uri="{FF2B5EF4-FFF2-40B4-BE49-F238E27FC236}">
                <a16:creationId xmlns:a16="http://schemas.microsoft.com/office/drawing/2014/main" id="{ECA4AA4E-7E50-4B39-A862-492E983DCF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55650" indent="-290513">
              <a:defRPr sz="2400">
                <a:solidFill>
                  <a:schemeClr val="tx1"/>
                </a:solidFill>
                <a:latin typeface="Times New Roman" panose="02020603050405020304" pitchFamily="18" charset="0"/>
                <a:cs typeface="Times New Roman" panose="02020603050405020304" pitchFamily="18" charset="0"/>
              </a:defRPr>
            </a:lvl2pPr>
            <a:lvl3pPr marL="1163638" indent="-231775">
              <a:defRPr sz="2400">
                <a:solidFill>
                  <a:schemeClr val="tx1"/>
                </a:solidFill>
                <a:latin typeface="Times New Roman" panose="02020603050405020304" pitchFamily="18" charset="0"/>
                <a:cs typeface="Times New Roman" panose="02020603050405020304" pitchFamily="18" charset="0"/>
              </a:defRPr>
            </a:lvl3pPr>
            <a:lvl4pPr marL="1630363" indent="-231775">
              <a:defRPr sz="2400">
                <a:solidFill>
                  <a:schemeClr val="tx1"/>
                </a:solidFill>
                <a:latin typeface="Times New Roman" panose="02020603050405020304" pitchFamily="18" charset="0"/>
                <a:cs typeface="Times New Roman" panose="02020603050405020304" pitchFamily="18" charset="0"/>
              </a:defRPr>
            </a:lvl4pPr>
            <a:lvl5pPr marL="2095500" indent="-231775">
              <a:defRPr sz="2400">
                <a:solidFill>
                  <a:schemeClr val="tx1"/>
                </a:solidFill>
                <a:latin typeface="Times New Roman" panose="02020603050405020304" pitchFamily="18" charset="0"/>
                <a:cs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ACEE474E-E6F7-407C-8795-45FE9CDA4A05}"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8DC659D-DCAD-48A1-B71F-0C959DD29371}"/>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65599608-C618-4D1E-B6A4-B286C76CB6E5}"/>
              </a:ext>
            </a:extLst>
          </p:cNvPr>
          <p:cNvSpPr>
            <a:spLocks noGrp="1"/>
          </p:cNvSpPr>
          <p:nvPr>
            <p:ph type="body" idx="1"/>
          </p:nvPr>
        </p:nvSpPr>
        <p:spPr/>
        <p:txBody>
          <a:bodyPr/>
          <a:lstStyle/>
          <a:p>
            <a:pPr>
              <a:defRPr/>
            </a:pPr>
            <a:r>
              <a:rPr lang="en-US" dirty="0"/>
              <a:t>Install smoke alarms. Properly working smoke alarms decrease your chances of dying in a fire by half.</a:t>
            </a:r>
          </a:p>
          <a:p>
            <a:pPr>
              <a:defRPr/>
            </a:pPr>
            <a:endParaRPr lang="en-US" dirty="0"/>
          </a:p>
          <a:p>
            <a:pPr>
              <a:defRPr/>
            </a:pPr>
            <a:r>
              <a:rPr lang="en-US" dirty="0"/>
              <a:t>Place smoke alarms on every level of your residence. Place them outside bedrooms on the ceiling or high on the wall (4 to 12 inches from ceiling), at the top of open stairways, or at the bottom of enclosed stairs and near (but not in) the kitchen.</a:t>
            </a:r>
          </a:p>
          <a:p>
            <a:pPr>
              <a:defRPr/>
            </a:pPr>
            <a:endParaRPr lang="en-US" dirty="0"/>
          </a:p>
          <a:p>
            <a:pPr>
              <a:defRPr/>
            </a:pPr>
            <a:r>
              <a:rPr lang="en-US" dirty="0"/>
              <a:t>Test and clean smoke alarms once a month and replace batteries at least once a year. Replace smoke alarms once every 10 years.</a:t>
            </a:r>
          </a:p>
          <a:p>
            <a:pPr>
              <a:defRPr/>
            </a:pPr>
            <a:endParaRPr lang="en-US" dirty="0"/>
          </a:p>
          <a:p>
            <a:pPr>
              <a:defRPr/>
            </a:pPr>
            <a:r>
              <a:rPr lang="en-US" b="1" dirty="0"/>
              <a:t>Heating Sources</a:t>
            </a:r>
            <a:endParaRPr lang="en-US" dirty="0"/>
          </a:p>
          <a:p>
            <a:pPr marL="174708" indent="-174708">
              <a:buFont typeface="Arial" panose="020B0604020202020204" pitchFamily="34" charset="0"/>
              <a:buChar char="•"/>
              <a:defRPr/>
            </a:pPr>
            <a:r>
              <a:rPr lang="en-US" dirty="0"/>
              <a:t>Check with your local fire department on the legality of using kerosene heaters in your community. </a:t>
            </a:r>
          </a:p>
          <a:p>
            <a:pPr marL="174708" indent="-174708">
              <a:buFont typeface="Arial" panose="020B0604020202020204" pitchFamily="34" charset="0"/>
              <a:buChar char="•"/>
              <a:defRPr/>
            </a:pPr>
            <a:r>
              <a:rPr lang="en-US" dirty="0"/>
              <a:t>Place heaters at least three feet away from flammable materials. </a:t>
            </a:r>
          </a:p>
          <a:p>
            <a:pPr marL="174708" indent="-174708">
              <a:buFont typeface="Arial" panose="020B0604020202020204" pitchFamily="34" charset="0"/>
              <a:buChar char="•"/>
              <a:defRPr/>
            </a:pPr>
            <a:r>
              <a:rPr lang="en-US" dirty="0"/>
              <a:t>Use only the type of fuel designated for your unit and follow manufacturer’s instructions.</a:t>
            </a:r>
          </a:p>
          <a:p>
            <a:pPr marL="174708" indent="-174708">
              <a:buFont typeface="Arial" panose="020B0604020202020204" pitchFamily="34" charset="0"/>
              <a:buChar char="•"/>
              <a:defRPr/>
            </a:pPr>
            <a:r>
              <a:rPr lang="en-US" dirty="0"/>
              <a:t>Store ashes in a metal container outside and away from your residence.</a:t>
            </a:r>
          </a:p>
          <a:p>
            <a:pPr marL="174708" indent="-174708">
              <a:buFont typeface="Arial" panose="020B0604020202020204" pitchFamily="34" charset="0"/>
              <a:buChar char="•"/>
              <a:defRPr/>
            </a:pPr>
            <a:r>
              <a:rPr lang="en-US" dirty="0"/>
              <a:t>Keep open flames away from walls, furniture, drapery, and flammable items.</a:t>
            </a:r>
          </a:p>
          <a:p>
            <a:pPr marL="174708" indent="-174708">
              <a:buFont typeface="Arial" panose="020B0604020202020204" pitchFamily="34" charset="0"/>
              <a:buChar char="•"/>
              <a:defRPr/>
            </a:pPr>
            <a:r>
              <a:rPr lang="en-US" dirty="0"/>
              <a:t>Keep a screen in front of the fireplace.</a:t>
            </a:r>
          </a:p>
          <a:p>
            <a:pPr marL="174708" indent="-174708">
              <a:buFont typeface="Arial" panose="020B0604020202020204" pitchFamily="34" charset="0"/>
              <a:buChar char="•"/>
              <a:defRPr/>
            </a:pPr>
            <a:r>
              <a:rPr lang="en-US" dirty="0"/>
              <a:t>Have heating units inspected and cleaned annually by a certified specialist.</a:t>
            </a:r>
          </a:p>
          <a:p>
            <a:pPr>
              <a:defRPr/>
            </a:pPr>
            <a:endParaRPr lang="en-US" dirty="0"/>
          </a:p>
        </p:txBody>
      </p:sp>
      <p:sp>
        <p:nvSpPr>
          <p:cNvPr id="21508" name="Slide Number Placeholder 3">
            <a:extLst>
              <a:ext uri="{FF2B5EF4-FFF2-40B4-BE49-F238E27FC236}">
                <a16:creationId xmlns:a16="http://schemas.microsoft.com/office/drawing/2014/main" id="{80826F5E-CF93-45FB-9434-363C9D7A87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55650" indent="-290513">
              <a:defRPr sz="2400">
                <a:solidFill>
                  <a:schemeClr val="tx1"/>
                </a:solidFill>
                <a:latin typeface="Times New Roman" panose="02020603050405020304" pitchFamily="18" charset="0"/>
                <a:cs typeface="Times New Roman" panose="02020603050405020304" pitchFamily="18" charset="0"/>
              </a:defRPr>
            </a:lvl2pPr>
            <a:lvl3pPr marL="1163638" indent="-231775">
              <a:defRPr sz="2400">
                <a:solidFill>
                  <a:schemeClr val="tx1"/>
                </a:solidFill>
                <a:latin typeface="Times New Roman" panose="02020603050405020304" pitchFamily="18" charset="0"/>
                <a:cs typeface="Times New Roman" panose="02020603050405020304" pitchFamily="18" charset="0"/>
              </a:defRPr>
            </a:lvl3pPr>
            <a:lvl4pPr marL="1630363" indent="-231775">
              <a:defRPr sz="2400">
                <a:solidFill>
                  <a:schemeClr val="tx1"/>
                </a:solidFill>
                <a:latin typeface="Times New Roman" panose="02020603050405020304" pitchFamily="18" charset="0"/>
                <a:cs typeface="Times New Roman" panose="02020603050405020304" pitchFamily="18" charset="0"/>
              </a:defRPr>
            </a:lvl4pPr>
            <a:lvl5pPr marL="2095500" indent="-231775">
              <a:defRPr sz="2400">
                <a:solidFill>
                  <a:schemeClr val="tx1"/>
                </a:solidFill>
                <a:latin typeface="Times New Roman" panose="02020603050405020304" pitchFamily="18" charset="0"/>
                <a:cs typeface="Times New Roman" panose="02020603050405020304" pitchFamily="18" charset="0"/>
              </a:defRPr>
            </a:lvl5pPr>
            <a:lvl6pPr marL="25527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099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671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24300" indent="-23177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2B9FFAE5-46BC-4CC4-AEB1-7E359E5033EB}"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EE96211-5155-4E4E-B01D-C16DE132FACC}"/>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203DDF76-C866-4D12-8639-105C04E1F0D4}"/>
                </a:ext>
              </a:extLst>
            </p:cNvPr>
            <p:cNvGrpSpPr>
              <a:grpSpLocks/>
            </p:cNvGrpSpPr>
            <p:nvPr/>
          </p:nvGrpSpPr>
          <p:grpSpPr bwMode="auto">
            <a:xfrm flipH="1">
              <a:off x="-2" y="1562"/>
              <a:ext cx="5762" cy="638"/>
              <a:chOff x="-2" y="1562"/>
              <a:chExt cx="5762" cy="638"/>
            </a:xfrm>
          </p:grpSpPr>
          <p:sp>
            <p:nvSpPr>
              <p:cNvPr id="8" name="Freeform 4">
                <a:extLst>
                  <a:ext uri="{FF2B5EF4-FFF2-40B4-BE49-F238E27FC236}">
                    <a16:creationId xmlns:a16="http://schemas.microsoft.com/office/drawing/2014/main" id="{203BB9B9-D129-4BA1-9B9D-D9E34FE217B8}"/>
                  </a:ext>
                </a:extLst>
              </p:cNvPr>
              <p:cNvSpPr>
                <a:spLocks/>
              </p:cNvSpPr>
              <p:nvPr/>
            </p:nvSpPr>
            <p:spPr bwMode="ltGray">
              <a:xfrm rot="-5400000">
                <a:off x="2558" y="-993"/>
                <a:ext cx="624" cy="5745"/>
              </a:xfrm>
              <a:custGeom>
                <a:avLst/>
                <a:gdLst>
                  <a:gd name="T0" fmla="*/ 0 w 1000"/>
                  <a:gd name="T1" fmla="*/ 0 h 720"/>
                  <a:gd name="T2" fmla="*/ 0 w 1000"/>
                  <a:gd name="T3" fmla="*/ 2918500 h 720"/>
                  <a:gd name="T4" fmla="*/ 152 w 1000"/>
                  <a:gd name="T5" fmla="*/ 2918500 h 720"/>
                  <a:gd name="T6" fmla="*/ 152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5">
                <a:extLst>
                  <a:ext uri="{FF2B5EF4-FFF2-40B4-BE49-F238E27FC236}">
                    <a16:creationId xmlns:a16="http://schemas.microsoft.com/office/drawing/2014/main" id="{5581C148-13E5-42DB-83D3-1C4D605888D4}"/>
                  </a:ext>
                </a:extLst>
              </p:cNvPr>
              <p:cNvSpPr>
                <a:spLocks/>
              </p:cNvSpPr>
              <p:nvPr/>
            </p:nvSpPr>
            <p:spPr bwMode="ltGray">
              <a:xfrm rot="-5400000">
                <a:off x="1322" y="1669"/>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6">
                <a:extLst>
                  <a:ext uri="{FF2B5EF4-FFF2-40B4-BE49-F238E27FC236}">
                    <a16:creationId xmlns:a16="http://schemas.microsoft.com/office/drawing/2014/main" id="{26D3CEFE-7DC1-4173-B03A-9E7E9B105BAB}"/>
                  </a:ext>
                </a:extLst>
              </p:cNvPr>
              <p:cNvSpPr>
                <a:spLocks/>
              </p:cNvSpPr>
              <p:nvPr/>
            </p:nvSpPr>
            <p:spPr bwMode="ltGray">
              <a:xfrm rot="-5400000">
                <a:off x="982" y="1669"/>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7">
                <a:extLst>
                  <a:ext uri="{FF2B5EF4-FFF2-40B4-BE49-F238E27FC236}">
                    <a16:creationId xmlns:a16="http://schemas.microsoft.com/office/drawing/2014/main" id="{3DC250F1-BB66-4468-BE61-08102FD87F16}"/>
                  </a:ext>
                </a:extLst>
              </p:cNvPr>
              <p:cNvSpPr>
                <a:spLocks/>
              </p:cNvSpPr>
              <p:nvPr/>
            </p:nvSpPr>
            <p:spPr bwMode="ltGray">
              <a:xfrm rot="-5400000">
                <a:off x="-58" y="1752"/>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8">
                <a:extLst>
                  <a:ext uri="{FF2B5EF4-FFF2-40B4-BE49-F238E27FC236}">
                    <a16:creationId xmlns:a16="http://schemas.microsoft.com/office/drawing/2014/main" id="{1162A5E4-609F-4073-BF44-8B9D2A69C982}"/>
                  </a:ext>
                </a:extLst>
              </p:cNvPr>
              <p:cNvSpPr>
                <a:spLocks/>
              </p:cNvSpPr>
              <p:nvPr/>
            </p:nvSpPr>
            <p:spPr bwMode="ltGray">
              <a:xfrm rot="-5400000">
                <a:off x="664" y="1733"/>
                <a:ext cx="624" cy="294"/>
              </a:xfrm>
              <a:custGeom>
                <a:avLst/>
                <a:gdLst>
                  <a:gd name="T0" fmla="*/ 0 w 624"/>
                  <a:gd name="T1" fmla="*/ 0 h 317"/>
                  <a:gd name="T2" fmla="*/ 0 w 624"/>
                  <a:gd name="T3" fmla="*/ 201 h 317"/>
                  <a:gd name="T4" fmla="*/ 624 w 624"/>
                  <a:gd name="T5" fmla="*/ 2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9">
                <a:extLst>
                  <a:ext uri="{FF2B5EF4-FFF2-40B4-BE49-F238E27FC236}">
                    <a16:creationId xmlns:a16="http://schemas.microsoft.com/office/drawing/2014/main" id="{E561A778-EB70-4D2F-80BD-581FEFB539F6}"/>
                  </a:ext>
                </a:extLst>
              </p:cNvPr>
              <p:cNvSpPr>
                <a:spLocks/>
              </p:cNvSpPr>
              <p:nvPr/>
            </p:nvSpPr>
            <p:spPr bwMode="ltGray">
              <a:xfrm rot="-5400000">
                <a:off x="442" y="1699"/>
                <a:ext cx="624" cy="362"/>
              </a:xfrm>
              <a:custGeom>
                <a:avLst/>
                <a:gdLst>
                  <a:gd name="T0" fmla="*/ 0 w 624"/>
                  <a:gd name="T1" fmla="*/ 0 h 272"/>
                  <a:gd name="T2" fmla="*/ 0 w 624"/>
                  <a:gd name="T3" fmla="*/ 853 h 272"/>
                  <a:gd name="T4" fmla="*/ 240 w 624"/>
                  <a:gd name="T5" fmla="*/ 753 h 272"/>
                  <a:gd name="T6" fmla="*/ 624 w 624"/>
                  <a:gd name="T7" fmla="*/ 85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
                <a:extLst>
                  <a:ext uri="{FF2B5EF4-FFF2-40B4-BE49-F238E27FC236}">
                    <a16:creationId xmlns:a16="http://schemas.microsoft.com/office/drawing/2014/main" id="{3DC5404B-E2BD-494C-8122-F0FF23C59F75}"/>
                  </a:ext>
                </a:extLst>
              </p:cNvPr>
              <p:cNvSpPr>
                <a:spLocks/>
              </p:cNvSpPr>
              <p:nvPr/>
            </p:nvSpPr>
            <p:spPr bwMode="ltGray">
              <a:xfrm rot="-5400000">
                <a:off x="155" y="1727"/>
                <a:ext cx="632" cy="315"/>
              </a:xfrm>
              <a:custGeom>
                <a:avLst/>
                <a:gdLst>
                  <a:gd name="T0" fmla="*/ 8 w 632"/>
                  <a:gd name="T1" fmla="*/ 26 h 362"/>
                  <a:gd name="T2" fmla="*/ 8 w 632"/>
                  <a:gd name="T3" fmla="*/ 182 h 362"/>
                  <a:gd name="T4" fmla="*/ 248 w 632"/>
                  <a:gd name="T5" fmla="*/ 182 h 362"/>
                  <a:gd name="T6" fmla="*/ 632 w 632"/>
                  <a:gd name="T7" fmla="*/ 182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1">
                <a:extLst>
                  <a:ext uri="{FF2B5EF4-FFF2-40B4-BE49-F238E27FC236}">
                    <a16:creationId xmlns:a16="http://schemas.microsoft.com/office/drawing/2014/main" id="{E3CA70A1-23FC-4EE1-AE15-1BCB906786A9}"/>
                  </a:ext>
                </a:extLst>
              </p:cNvPr>
              <p:cNvSpPr>
                <a:spLocks/>
              </p:cNvSpPr>
              <p:nvPr/>
            </p:nvSpPr>
            <p:spPr bwMode="ltGray">
              <a:xfrm rot="-5400000">
                <a:off x="3210" y="1665"/>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2">
                <a:extLst>
                  <a:ext uri="{FF2B5EF4-FFF2-40B4-BE49-F238E27FC236}">
                    <a16:creationId xmlns:a16="http://schemas.microsoft.com/office/drawing/2014/main" id="{409534CE-AEA5-4660-A10D-D130E580539E}"/>
                  </a:ext>
                </a:extLst>
              </p:cNvPr>
              <p:cNvSpPr>
                <a:spLocks/>
              </p:cNvSpPr>
              <p:nvPr/>
            </p:nvSpPr>
            <p:spPr bwMode="ltGray">
              <a:xfrm rot="-5400000">
                <a:off x="2870" y="1664"/>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3">
                <a:extLst>
                  <a:ext uri="{FF2B5EF4-FFF2-40B4-BE49-F238E27FC236}">
                    <a16:creationId xmlns:a16="http://schemas.microsoft.com/office/drawing/2014/main" id="{FA5F9E34-91E8-4470-8EC9-E96990657C60}"/>
                  </a:ext>
                </a:extLst>
              </p:cNvPr>
              <p:cNvSpPr>
                <a:spLocks/>
              </p:cNvSpPr>
              <p:nvPr/>
            </p:nvSpPr>
            <p:spPr bwMode="ltGray">
              <a:xfrm rot="-5400000">
                <a:off x="1829" y="1748"/>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4">
                <a:extLst>
                  <a:ext uri="{FF2B5EF4-FFF2-40B4-BE49-F238E27FC236}">
                    <a16:creationId xmlns:a16="http://schemas.microsoft.com/office/drawing/2014/main" id="{7035AD21-E3E6-4CFD-AF3F-9C9654F41CE4}"/>
                  </a:ext>
                </a:extLst>
              </p:cNvPr>
              <p:cNvSpPr>
                <a:spLocks/>
              </p:cNvSpPr>
              <p:nvPr/>
            </p:nvSpPr>
            <p:spPr bwMode="ltGray">
              <a:xfrm rot="-5400000">
                <a:off x="2551" y="1728"/>
                <a:ext cx="624" cy="294"/>
              </a:xfrm>
              <a:custGeom>
                <a:avLst/>
                <a:gdLst>
                  <a:gd name="T0" fmla="*/ 0 w 624"/>
                  <a:gd name="T1" fmla="*/ 0 h 317"/>
                  <a:gd name="T2" fmla="*/ 0 w 624"/>
                  <a:gd name="T3" fmla="*/ 201 h 317"/>
                  <a:gd name="T4" fmla="*/ 624 w 624"/>
                  <a:gd name="T5" fmla="*/ 2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5">
                <a:extLst>
                  <a:ext uri="{FF2B5EF4-FFF2-40B4-BE49-F238E27FC236}">
                    <a16:creationId xmlns:a16="http://schemas.microsoft.com/office/drawing/2014/main" id="{1CEA4ED1-5C39-4226-ACFE-CC767D528510}"/>
                  </a:ext>
                </a:extLst>
              </p:cNvPr>
              <p:cNvSpPr>
                <a:spLocks/>
              </p:cNvSpPr>
              <p:nvPr/>
            </p:nvSpPr>
            <p:spPr bwMode="ltGray">
              <a:xfrm rot="-5400000">
                <a:off x="2329" y="1695"/>
                <a:ext cx="624" cy="361"/>
              </a:xfrm>
              <a:custGeom>
                <a:avLst/>
                <a:gdLst>
                  <a:gd name="T0" fmla="*/ 0 w 624"/>
                  <a:gd name="T1" fmla="*/ 0 h 272"/>
                  <a:gd name="T2" fmla="*/ 0 w 624"/>
                  <a:gd name="T3" fmla="*/ 844 h 272"/>
                  <a:gd name="T4" fmla="*/ 240 w 624"/>
                  <a:gd name="T5" fmla="*/ 745 h 272"/>
                  <a:gd name="T6" fmla="*/ 624 w 624"/>
                  <a:gd name="T7" fmla="*/ 8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6">
                <a:extLst>
                  <a:ext uri="{FF2B5EF4-FFF2-40B4-BE49-F238E27FC236}">
                    <a16:creationId xmlns:a16="http://schemas.microsoft.com/office/drawing/2014/main" id="{0ABBAF2A-75D5-424C-88F3-7C69D29B86A7}"/>
                  </a:ext>
                </a:extLst>
              </p:cNvPr>
              <p:cNvSpPr>
                <a:spLocks/>
              </p:cNvSpPr>
              <p:nvPr/>
            </p:nvSpPr>
            <p:spPr bwMode="ltGray">
              <a:xfrm rot="-5400000">
                <a:off x="2043" y="1721"/>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7">
                <a:extLst>
                  <a:ext uri="{FF2B5EF4-FFF2-40B4-BE49-F238E27FC236}">
                    <a16:creationId xmlns:a16="http://schemas.microsoft.com/office/drawing/2014/main" id="{5EAF79DE-4434-4254-8A87-3BCACFA52253}"/>
                  </a:ext>
                </a:extLst>
              </p:cNvPr>
              <p:cNvSpPr>
                <a:spLocks/>
              </p:cNvSpPr>
              <p:nvPr/>
            </p:nvSpPr>
            <p:spPr bwMode="ltGray">
              <a:xfrm rot="-5400000">
                <a:off x="4076" y="1669"/>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8">
                <a:extLst>
                  <a:ext uri="{FF2B5EF4-FFF2-40B4-BE49-F238E27FC236}">
                    <a16:creationId xmlns:a16="http://schemas.microsoft.com/office/drawing/2014/main" id="{5A262E9F-F7AA-4AC6-9897-63CC35126016}"/>
                  </a:ext>
                </a:extLst>
              </p:cNvPr>
              <p:cNvSpPr>
                <a:spLocks/>
              </p:cNvSpPr>
              <p:nvPr/>
            </p:nvSpPr>
            <p:spPr bwMode="ltGray">
              <a:xfrm rot="-5400000">
                <a:off x="3736" y="1669"/>
                <a:ext cx="624" cy="422"/>
              </a:xfrm>
              <a:custGeom>
                <a:avLst/>
                <a:gdLst>
                  <a:gd name="T0" fmla="*/ 0 w 624"/>
                  <a:gd name="T1" fmla="*/ 0 h 317"/>
                  <a:gd name="T2" fmla="*/ 0 w 624"/>
                  <a:gd name="T3" fmla="*/ 855 h 317"/>
                  <a:gd name="T4" fmla="*/ 624 w 624"/>
                  <a:gd name="T5" fmla="*/ 85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9">
                <a:extLst>
                  <a:ext uri="{FF2B5EF4-FFF2-40B4-BE49-F238E27FC236}">
                    <a16:creationId xmlns:a16="http://schemas.microsoft.com/office/drawing/2014/main" id="{228CD935-43D4-49A7-9DE5-EE1D3EEBF219}"/>
                  </a:ext>
                </a:extLst>
              </p:cNvPr>
              <p:cNvSpPr>
                <a:spLocks/>
              </p:cNvSpPr>
              <p:nvPr/>
            </p:nvSpPr>
            <p:spPr bwMode="ltGray">
              <a:xfrm rot="-5400000">
                <a:off x="4583" y="1748"/>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0">
                <a:extLst>
                  <a:ext uri="{FF2B5EF4-FFF2-40B4-BE49-F238E27FC236}">
                    <a16:creationId xmlns:a16="http://schemas.microsoft.com/office/drawing/2014/main" id="{0A492D3E-20C1-48EC-8D9C-4BCE09E6F677}"/>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1">
                <a:extLst>
                  <a:ext uri="{FF2B5EF4-FFF2-40B4-BE49-F238E27FC236}">
                    <a16:creationId xmlns:a16="http://schemas.microsoft.com/office/drawing/2014/main" id="{5F658746-FABC-4F30-BCF7-3CE703C1E25B}"/>
                  </a:ext>
                </a:extLst>
              </p:cNvPr>
              <p:cNvSpPr>
                <a:spLocks/>
              </p:cNvSpPr>
              <p:nvPr/>
            </p:nvSpPr>
            <p:spPr bwMode="ltGray">
              <a:xfrm rot="-5400000">
                <a:off x="5083" y="1695"/>
                <a:ext cx="624" cy="361"/>
              </a:xfrm>
              <a:custGeom>
                <a:avLst/>
                <a:gdLst>
                  <a:gd name="T0" fmla="*/ 0 w 624"/>
                  <a:gd name="T1" fmla="*/ 0 h 272"/>
                  <a:gd name="T2" fmla="*/ 0 w 624"/>
                  <a:gd name="T3" fmla="*/ 844 h 272"/>
                  <a:gd name="T4" fmla="*/ 240 w 624"/>
                  <a:gd name="T5" fmla="*/ 745 h 272"/>
                  <a:gd name="T6" fmla="*/ 624 w 624"/>
                  <a:gd name="T7" fmla="*/ 8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2">
                <a:extLst>
                  <a:ext uri="{FF2B5EF4-FFF2-40B4-BE49-F238E27FC236}">
                    <a16:creationId xmlns:a16="http://schemas.microsoft.com/office/drawing/2014/main" id="{F771199B-ABF6-422A-A29A-901B1B0EDD92}"/>
                  </a:ext>
                </a:extLst>
              </p:cNvPr>
              <p:cNvSpPr>
                <a:spLocks/>
              </p:cNvSpPr>
              <p:nvPr/>
            </p:nvSpPr>
            <p:spPr bwMode="ltGray">
              <a:xfrm rot="-5400000">
                <a:off x="4797" y="1721"/>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23">
              <a:extLst>
                <a:ext uri="{FF2B5EF4-FFF2-40B4-BE49-F238E27FC236}">
                  <a16:creationId xmlns:a16="http://schemas.microsoft.com/office/drawing/2014/main" id="{47F4D5A9-4481-4F5C-9398-A174063F1D54}"/>
                </a:ext>
              </a:extLst>
            </p:cNvPr>
            <p:cNvSpPr>
              <a:spLocks/>
            </p:cNvSpPr>
            <p:nvPr/>
          </p:nvSpPr>
          <p:spPr bwMode="ltGray">
            <a:xfrm flipH="1">
              <a:off x="-2" y="1536"/>
              <a:ext cx="5762" cy="412"/>
            </a:xfrm>
            <a:custGeom>
              <a:avLst/>
              <a:gdLst>
                <a:gd name="T0" fmla="*/ 0 w 5762"/>
                <a:gd name="T1" fmla="*/ 258 h 385"/>
                <a:gd name="T2" fmla="*/ 5762 w 5762"/>
                <a:gd name="T3" fmla="*/ 246 h 385"/>
                <a:gd name="T4" fmla="*/ 5762 w 5762"/>
                <a:gd name="T5" fmla="*/ 4 h 385"/>
                <a:gd name="T6" fmla="*/ 0 w 5762"/>
                <a:gd name="T7" fmla="*/ 0 h 385"/>
                <a:gd name="T8" fmla="*/ 0 w 5762"/>
                <a:gd name="T9" fmla="*/ 258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a:extLst>
                <a:ext uri="{FF2B5EF4-FFF2-40B4-BE49-F238E27FC236}">
                  <a16:creationId xmlns:a16="http://schemas.microsoft.com/office/drawing/2014/main" id="{2EB22092-2017-4843-B93E-938D83FD0D06}"/>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412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en-US"/>
              <a:t>Click to edit Master title style</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r>
              <a:rPr lang="en-US"/>
              <a:t>Click to edit Master subtitle style</a:t>
            </a:r>
          </a:p>
        </p:txBody>
      </p:sp>
      <p:sp>
        <p:nvSpPr>
          <p:cNvPr id="27" name="Rectangle 27">
            <a:extLst>
              <a:ext uri="{FF2B5EF4-FFF2-40B4-BE49-F238E27FC236}">
                <a16:creationId xmlns:a16="http://schemas.microsoft.com/office/drawing/2014/main" id="{60582E32-31A1-4797-9D26-ED8E0EF35073}"/>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a:extLst>
              <a:ext uri="{FF2B5EF4-FFF2-40B4-BE49-F238E27FC236}">
                <a16:creationId xmlns:a16="http://schemas.microsoft.com/office/drawing/2014/main" id="{04AC30CC-5B25-4179-BA30-64AE3CE8CDAA}"/>
              </a:ext>
            </a:extLst>
          </p:cNvPr>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a:extLst>
              <a:ext uri="{FF2B5EF4-FFF2-40B4-BE49-F238E27FC236}">
                <a16:creationId xmlns:a16="http://schemas.microsoft.com/office/drawing/2014/main" id="{D4110B49-3237-4245-BE69-9194D0133871}"/>
              </a:ext>
            </a:extLst>
          </p:cNvPr>
          <p:cNvSpPr>
            <a:spLocks noGrp="1" noChangeArrowheads="1"/>
          </p:cNvSpPr>
          <p:nvPr>
            <p:ph type="sldNum" sz="quarter" idx="12"/>
          </p:nvPr>
        </p:nvSpPr>
        <p:spPr/>
        <p:txBody>
          <a:bodyPr/>
          <a:lstStyle>
            <a:lvl1pPr>
              <a:defRPr>
                <a:solidFill>
                  <a:srgbClr val="000000"/>
                </a:solidFill>
              </a:defRPr>
            </a:lvl1pPr>
          </a:lstStyle>
          <a:p>
            <a:fld id="{7B2C710B-3275-4A59-A567-246331806368}" type="slidenum">
              <a:rPr lang="en-US" altLang="en-US"/>
              <a:pPr/>
              <a:t>‹#›</a:t>
            </a:fld>
            <a:endParaRPr lang="en-US" altLang="en-US"/>
          </a:p>
        </p:txBody>
      </p:sp>
    </p:spTree>
    <p:extLst>
      <p:ext uri="{BB962C8B-B14F-4D97-AF65-F5344CB8AC3E}">
        <p14:creationId xmlns:p14="http://schemas.microsoft.com/office/powerpoint/2010/main" val="414327615"/>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43A654AC-C13F-4A52-9ACE-ED70DAA24E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A74EB37E-3348-4142-B3F6-84A029A615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04B934FC-5987-4FC4-B3AA-B97865359685}"/>
              </a:ext>
            </a:extLst>
          </p:cNvPr>
          <p:cNvSpPr>
            <a:spLocks noGrp="1" noChangeArrowheads="1"/>
          </p:cNvSpPr>
          <p:nvPr>
            <p:ph type="sldNum" sz="quarter" idx="12"/>
          </p:nvPr>
        </p:nvSpPr>
        <p:spPr>
          <a:ln/>
        </p:spPr>
        <p:txBody>
          <a:bodyPr/>
          <a:lstStyle>
            <a:lvl1pPr>
              <a:defRPr/>
            </a:lvl1pPr>
          </a:lstStyle>
          <a:p>
            <a:fld id="{D4FA49B2-2127-4C0A-B3DF-FCAA7013178A}" type="slidenum">
              <a:rPr lang="en-US" altLang="en-US"/>
              <a:pPr/>
              <a:t>‹#›</a:t>
            </a:fld>
            <a:endParaRPr lang="en-US" altLang="en-US"/>
          </a:p>
        </p:txBody>
      </p:sp>
    </p:spTree>
    <p:extLst>
      <p:ext uri="{BB962C8B-B14F-4D97-AF65-F5344CB8AC3E}">
        <p14:creationId xmlns:p14="http://schemas.microsoft.com/office/powerpoint/2010/main" val="186747518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B55C06BD-F935-43AA-921C-0C8260521B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0D14C17F-8B2F-47CE-B6FD-E21A804E34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6F57B39F-22F4-4F2D-B681-901B77499AD9}"/>
              </a:ext>
            </a:extLst>
          </p:cNvPr>
          <p:cNvSpPr>
            <a:spLocks noGrp="1" noChangeArrowheads="1"/>
          </p:cNvSpPr>
          <p:nvPr>
            <p:ph type="sldNum" sz="quarter" idx="12"/>
          </p:nvPr>
        </p:nvSpPr>
        <p:spPr>
          <a:ln/>
        </p:spPr>
        <p:txBody>
          <a:bodyPr/>
          <a:lstStyle>
            <a:lvl1pPr>
              <a:defRPr/>
            </a:lvl1pPr>
          </a:lstStyle>
          <a:p>
            <a:fld id="{006F2E69-32B2-4B56-81B4-45BF9E58D0BC}" type="slidenum">
              <a:rPr lang="en-US" altLang="en-US"/>
              <a:pPr/>
              <a:t>‹#›</a:t>
            </a:fld>
            <a:endParaRPr lang="en-US" altLang="en-US"/>
          </a:p>
        </p:txBody>
      </p:sp>
    </p:spTree>
    <p:extLst>
      <p:ext uri="{BB962C8B-B14F-4D97-AF65-F5344CB8AC3E}">
        <p14:creationId xmlns:p14="http://schemas.microsoft.com/office/powerpoint/2010/main" val="116227314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73163" y="1981200"/>
            <a:ext cx="3810000" cy="4114800"/>
          </a:xfrm>
        </p:spPr>
        <p:txBody>
          <a:bodyPr/>
          <a:lstStyle/>
          <a:p>
            <a:pPr lvl="0"/>
            <a:endParaRPr lang="en-US" noProof="0"/>
          </a:p>
        </p:txBody>
      </p:sp>
      <p:sp>
        <p:nvSpPr>
          <p:cNvPr id="4" name="Text Placeholder 3"/>
          <p:cNvSpPr>
            <a:spLocks noGrp="1"/>
          </p:cNvSpPr>
          <p:nvPr>
            <p:ph type="body" sz="half" idx="2"/>
          </p:nvPr>
        </p:nvSpPr>
        <p:spPr>
          <a:xfrm>
            <a:off x="51355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0FBEE13A-3743-4421-A3CC-3BC72CFF2C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ABCF7DD4-6A08-475B-8FE8-1AD6205AA5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B7962B4F-D136-40AC-833F-0EB4BC1AF0C9}"/>
              </a:ext>
            </a:extLst>
          </p:cNvPr>
          <p:cNvSpPr>
            <a:spLocks noGrp="1" noChangeArrowheads="1"/>
          </p:cNvSpPr>
          <p:nvPr>
            <p:ph type="sldNum" sz="quarter" idx="12"/>
          </p:nvPr>
        </p:nvSpPr>
        <p:spPr>
          <a:ln/>
        </p:spPr>
        <p:txBody>
          <a:bodyPr/>
          <a:lstStyle>
            <a:lvl1pPr>
              <a:defRPr/>
            </a:lvl1pPr>
          </a:lstStyle>
          <a:p>
            <a:fld id="{7A3E3F9E-2D29-4FC2-8501-BE51C27895EA}" type="slidenum">
              <a:rPr lang="en-US" altLang="en-US"/>
              <a:pPr/>
              <a:t>‹#›</a:t>
            </a:fld>
            <a:endParaRPr lang="en-US" altLang="en-US"/>
          </a:p>
        </p:txBody>
      </p:sp>
    </p:spTree>
    <p:extLst>
      <p:ext uri="{BB962C8B-B14F-4D97-AF65-F5344CB8AC3E}">
        <p14:creationId xmlns:p14="http://schemas.microsoft.com/office/powerpoint/2010/main" val="143026768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731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5563" y="1981200"/>
            <a:ext cx="3810000" cy="4114800"/>
          </a:xfrm>
        </p:spPr>
        <p:txBody>
          <a:bodyPr/>
          <a:lstStyle/>
          <a:p>
            <a:pPr lvl="0"/>
            <a:endParaRPr lang="en-US" noProof="0"/>
          </a:p>
        </p:txBody>
      </p:sp>
      <p:sp>
        <p:nvSpPr>
          <p:cNvPr id="5" name="Rectangle 27">
            <a:extLst>
              <a:ext uri="{FF2B5EF4-FFF2-40B4-BE49-F238E27FC236}">
                <a16:creationId xmlns:a16="http://schemas.microsoft.com/office/drawing/2014/main" id="{4803239A-01BF-443F-B859-CB17E6A5AE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02B3176A-1217-4A1C-A3CB-524FCDB020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B1893E05-00DA-4E7E-9C7F-0A5337110FFF}"/>
              </a:ext>
            </a:extLst>
          </p:cNvPr>
          <p:cNvSpPr>
            <a:spLocks noGrp="1" noChangeArrowheads="1"/>
          </p:cNvSpPr>
          <p:nvPr>
            <p:ph type="sldNum" sz="quarter" idx="12"/>
          </p:nvPr>
        </p:nvSpPr>
        <p:spPr>
          <a:ln/>
        </p:spPr>
        <p:txBody>
          <a:bodyPr/>
          <a:lstStyle>
            <a:lvl1pPr>
              <a:defRPr/>
            </a:lvl1pPr>
          </a:lstStyle>
          <a:p>
            <a:fld id="{47E8CD5F-F465-41D6-ABF7-933EABE5DA30}" type="slidenum">
              <a:rPr lang="en-US" altLang="en-US"/>
              <a:pPr/>
              <a:t>‹#›</a:t>
            </a:fld>
            <a:endParaRPr lang="en-US" altLang="en-US"/>
          </a:p>
        </p:txBody>
      </p:sp>
    </p:spTree>
    <p:extLst>
      <p:ext uri="{BB962C8B-B14F-4D97-AF65-F5344CB8AC3E}">
        <p14:creationId xmlns:p14="http://schemas.microsoft.com/office/powerpoint/2010/main" val="2690265587"/>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73163"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73163"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4B1FAAF6-0E36-4D05-8C23-57E21E5D6C4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44ECC368-3334-44B6-A04D-76B1C678D0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CE3E83FD-B631-4287-A480-7044B2437D60}"/>
              </a:ext>
            </a:extLst>
          </p:cNvPr>
          <p:cNvSpPr>
            <a:spLocks noGrp="1" noChangeArrowheads="1"/>
          </p:cNvSpPr>
          <p:nvPr>
            <p:ph type="sldNum" sz="quarter" idx="12"/>
          </p:nvPr>
        </p:nvSpPr>
        <p:spPr>
          <a:ln/>
        </p:spPr>
        <p:txBody>
          <a:bodyPr/>
          <a:lstStyle>
            <a:lvl1pPr>
              <a:defRPr/>
            </a:lvl1pPr>
          </a:lstStyle>
          <a:p>
            <a:fld id="{3C067640-6768-4129-80BE-F41933E2D80F}" type="slidenum">
              <a:rPr lang="en-US" altLang="en-US"/>
              <a:pPr/>
              <a:t>‹#›</a:t>
            </a:fld>
            <a:endParaRPr lang="en-US" altLang="en-US"/>
          </a:p>
        </p:txBody>
      </p:sp>
    </p:spTree>
    <p:extLst>
      <p:ext uri="{BB962C8B-B14F-4D97-AF65-F5344CB8AC3E}">
        <p14:creationId xmlns:p14="http://schemas.microsoft.com/office/powerpoint/2010/main" val="125663450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6E51BBE5-0ED1-4AF8-BD63-3C486688D2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98A287E3-341F-4546-B386-CE343BADC0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94E5F7E5-2CBE-45C3-8CF5-CCC23A186FF6}"/>
              </a:ext>
            </a:extLst>
          </p:cNvPr>
          <p:cNvSpPr>
            <a:spLocks noGrp="1" noChangeArrowheads="1"/>
          </p:cNvSpPr>
          <p:nvPr>
            <p:ph type="sldNum" sz="quarter" idx="12"/>
          </p:nvPr>
        </p:nvSpPr>
        <p:spPr>
          <a:ln/>
        </p:spPr>
        <p:txBody>
          <a:bodyPr/>
          <a:lstStyle>
            <a:lvl1pPr>
              <a:defRPr/>
            </a:lvl1pPr>
          </a:lstStyle>
          <a:p>
            <a:fld id="{95231D0D-0FA3-48ED-99A4-8140D7CF1D65}" type="slidenum">
              <a:rPr lang="en-US" altLang="en-US"/>
              <a:pPr/>
              <a:t>‹#›</a:t>
            </a:fld>
            <a:endParaRPr lang="en-US" altLang="en-US"/>
          </a:p>
        </p:txBody>
      </p:sp>
    </p:spTree>
    <p:extLst>
      <p:ext uri="{BB962C8B-B14F-4D97-AF65-F5344CB8AC3E}">
        <p14:creationId xmlns:p14="http://schemas.microsoft.com/office/powerpoint/2010/main" val="11846535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a:extLst>
              <a:ext uri="{FF2B5EF4-FFF2-40B4-BE49-F238E27FC236}">
                <a16:creationId xmlns:a16="http://schemas.microsoft.com/office/drawing/2014/main" id="{599B4AB6-C67F-4ED1-9A4B-289790047A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628B4863-F8A2-402E-BEE7-EB5FF80285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E289B148-E9BB-4BB0-B73A-E9DC0B90BAFA}"/>
              </a:ext>
            </a:extLst>
          </p:cNvPr>
          <p:cNvSpPr>
            <a:spLocks noGrp="1" noChangeArrowheads="1"/>
          </p:cNvSpPr>
          <p:nvPr>
            <p:ph type="sldNum" sz="quarter" idx="12"/>
          </p:nvPr>
        </p:nvSpPr>
        <p:spPr>
          <a:ln/>
        </p:spPr>
        <p:txBody>
          <a:bodyPr/>
          <a:lstStyle>
            <a:lvl1pPr>
              <a:defRPr/>
            </a:lvl1pPr>
          </a:lstStyle>
          <a:p>
            <a:fld id="{9BF37525-3C8D-430D-9945-88D732522D34}" type="slidenum">
              <a:rPr lang="en-US" altLang="en-US"/>
              <a:pPr/>
              <a:t>‹#›</a:t>
            </a:fld>
            <a:endParaRPr lang="en-US" altLang="en-US"/>
          </a:p>
        </p:txBody>
      </p:sp>
    </p:spTree>
    <p:extLst>
      <p:ext uri="{BB962C8B-B14F-4D97-AF65-F5344CB8AC3E}">
        <p14:creationId xmlns:p14="http://schemas.microsoft.com/office/powerpoint/2010/main" val="223896295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1FA42EB8-2C16-4BBD-ABFB-D08CBD77EB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9472125B-F73B-4529-BD01-228CE850E6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87037F0E-33CB-4574-9506-F682C8C5055F}"/>
              </a:ext>
            </a:extLst>
          </p:cNvPr>
          <p:cNvSpPr>
            <a:spLocks noGrp="1" noChangeArrowheads="1"/>
          </p:cNvSpPr>
          <p:nvPr>
            <p:ph type="sldNum" sz="quarter" idx="12"/>
          </p:nvPr>
        </p:nvSpPr>
        <p:spPr>
          <a:ln/>
        </p:spPr>
        <p:txBody>
          <a:bodyPr/>
          <a:lstStyle>
            <a:lvl1pPr>
              <a:defRPr/>
            </a:lvl1pPr>
          </a:lstStyle>
          <a:p>
            <a:fld id="{05802C5E-8A76-4392-9FF3-18598EA91AFB}" type="slidenum">
              <a:rPr lang="en-US" altLang="en-US"/>
              <a:pPr/>
              <a:t>‹#›</a:t>
            </a:fld>
            <a:endParaRPr lang="en-US" altLang="en-US"/>
          </a:p>
        </p:txBody>
      </p:sp>
    </p:spTree>
    <p:extLst>
      <p:ext uri="{BB962C8B-B14F-4D97-AF65-F5344CB8AC3E}">
        <p14:creationId xmlns:p14="http://schemas.microsoft.com/office/powerpoint/2010/main" val="406863066"/>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a:extLst>
              <a:ext uri="{FF2B5EF4-FFF2-40B4-BE49-F238E27FC236}">
                <a16:creationId xmlns:a16="http://schemas.microsoft.com/office/drawing/2014/main" id="{19ADCAFD-7387-4FA4-93C2-3EC870C75BD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8">
            <a:extLst>
              <a:ext uri="{FF2B5EF4-FFF2-40B4-BE49-F238E27FC236}">
                <a16:creationId xmlns:a16="http://schemas.microsoft.com/office/drawing/2014/main" id="{FA15A084-289C-4926-8968-EDDFE1F578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9">
            <a:extLst>
              <a:ext uri="{FF2B5EF4-FFF2-40B4-BE49-F238E27FC236}">
                <a16:creationId xmlns:a16="http://schemas.microsoft.com/office/drawing/2014/main" id="{A58DCD1B-7146-4CA7-B3BE-CDBB1E6570F2}"/>
              </a:ext>
            </a:extLst>
          </p:cNvPr>
          <p:cNvSpPr>
            <a:spLocks noGrp="1" noChangeArrowheads="1"/>
          </p:cNvSpPr>
          <p:nvPr>
            <p:ph type="sldNum" sz="quarter" idx="12"/>
          </p:nvPr>
        </p:nvSpPr>
        <p:spPr>
          <a:ln/>
        </p:spPr>
        <p:txBody>
          <a:bodyPr/>
          <a:lstStyle>
            <a:lvl1pPr>
              <a:defRPr/>
            </a:lvl1pPr>
          </a:lstStyle>
          <a:p>
            <a:fld id="{857887B2-61A1-4998-83CD-B41E3D1E7D54}" type="slidenum">
              <a:rPr lang="en-US" altLang="en-US"/>
              <a:pPr/>
              <a:t>‹#›</a:t>
            </a:fld>
            <a:endParaRPr lang="en-US" altLang="en-US"/>
          </a:p>
        </p:txBody>
      </p:sp>
    </p:spTree>
    <p:extLst>
      <p:ext uri="{BB962C8B-B14F-4D97-AF65-F5344CB8AC3E}">
        <p14:creationId xmlns:p14="http://schemas.microsoft.com/office/powerpoint/2010/main" val="363728054"/>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a:extLst>
              <a:ext uri="{FF2B5EF4-FFF2-40B4-BE49-F238E27FC236}">
                <a16:creationId xmlns:a16="http://schemas.microsoft.com/office/drawing/2014/main" id="{5E37F1E8-2E7B-4790-BB33-2C47CE25392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8">
            <a:extLst>
              <a:ext uri="{FF2B5EF4-FFF2-40B4-BE49-F238E27FC236}">
                <a16:creationId xmlns:a16="http://schemas.microsoft.com/office/drawing/2014/main" id="{09CE76EE-F8A7-4481-8033-44C0BBEF6F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9">
            <a:extLst>
              <a:ext uri="{FF2B5EF4-FFF2-40B4-BE49-F238E27FC236}">
                <a16:creationId xmlns:a16="http://schemas.microsoft.com/office/drawing/2014/main" id="{4A9BD416-E9C2-487D-A6EB-16C160B02111}"/>
              </a:ext>
            </a:extLst>
          </p:cNvPr>
          <p:cNvSpPr>
            <a:spLocks noGrp="1" noChangeArrowheads="1"/>
          </p:cNvSpPr>
          <p:nvPr>
            <p:ph type="sldNum" sz="quarter" idx="12"/>
          </p:nvPr>
        </p:nvSpPr>
        <p:spPr>
          <a:ln/>
        </p:spPr>
        <p:txBody>
          <a:bodyPr/>
          <a:lstStyle>
            <a:lvl1pPr>
              <a:defRPr/>
            </a:lvl1pPr>
          </a:lstStyle>
          <a:p>
            <a:fld id="{72C6D04E-E8F2-419B-9041-9A4A4A7351E5}" type="slidenum">
              <a:rPr lang="en-US" altLang="en-US"/>
              <a:pPr/>
              <a:t>‹#›</a:t>
            </a:fld>
            <a:endParaRPr lang="en-US" altLang="en-US"/>
          </a:p>
        </p:txBody>
      </p:sp>
    </p:spTree>
    <p:extLst>
      <p:ext uri="{BB962C8B-B14F-4D97-AF65-F5344CB8AC3E}">
        <p14:creationId xmlns:p14="http://schemas.microsoft.com/office/powerpoint/2010/main" val="179845278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92119740-3227-4D60-A746-F8A00E6D940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8">
            <a:extLst>
              <a:ext uri="{FF2B5EF4-FFF2-40B4-BE49-F238E27FC236}">
                <a16:creationId xmlns:a16="http://schemas.microsoft.com/office/drawing/2014/main" id="{71B89D43-FCEE-4DA9-A248-5B5DA8B5BA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9">
            <a:extLst>
              <a:ext uri="{FF2B5EF4-FFF2-40B4-BE49-F238E27FC236}">
                <a16:creationId xmlns:a16="http://schemas.microsoft.com/office/drawing/2014/main" id="{3DF871C3-AF41-45A9-98FF-93C3CAE30EBF}"/>
              </a:ext>
            </a:extLst>
          </p:cNvPr>
          <p:cNvSpPr>
            <a:spLocks noGrp="1" noChangeArrowheads="1"/>
          </p:cNvSpPr>
          <p:nvPr>
            <p:ph type="sldNum" sz="quarter" idx="12"/>
          </p:nvPr>
        </p:nvSpPr>
        <p:spPr>
          <a:ln/>
        </p:spPr>
        <p:txBody>
          <a:bodyPr/>
          <a:lstStyle>
            <a:lvl1pPr>
              <a:defRPr/>
            </a:lvl1pPr>
          </a:lstStyle>
          <a:p>
            <a:fld id="{E2595EE4-6048-4F94-A663-4300BB01C03E}" type="slidenum">
              <a:rPr lang="en-US" altLang="en-US"/>
              <a:pPr/>
              <a:t>‹#›</a:t>
            </a:fld>
            <a:endParaRPr lang="en-US" altLang="en-US"/>
          </a:p>
        </p:txBody>
      </p:sp>
    </p:spTree>
    <p:extLst>
      <p:ext uri="{BB962C8B-B14F-4D97-AF65-F5344CB8AC3E}">
        <p14:creationId xmlns:p14="http://schemas.microsoft.com/office/powerpoint/2010/main" val="2051142162"/>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958CF6F6-B9CE-4C55-AFD5-5DFD965B575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742336D6-3B23-4511-A421-885973C394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C71E66D5-3FC7-4EC4-ADEC-DA259987FF88}"/>
              </a:ext>
            </a:extLst>
          </p:cNvPr>
          <p:cNvSpPr>
            <a:spLocks noGrp="1" noChangeArrowheads="1"/>
          </p:cNvSpPr>
          <p:nvPr>
            <p:ph type="sldNum" sz="quarter" idx="12"/>
          </p:nvPr>
        </p:nvSpPr>
        <p:spPr>
          <a:ln/>
        </p:spPr>
        <p:txBody>
          <a:bodyPr/>
          <a:lstStyle>
            <a:lvl1pPr>
              <a:defRPr/>
            </a:lvl1pPr>
          </a:lstStyle>
          <a:p>
            <a:fld id="{A5BD7C3A-6A95-40AF-8384-B11429B7999D}" type="slidenum">
              <a:rPr lang="en-US" altLang="en-US"/>
              <a:pPr/>
              <a:t>‹#›</a:t>
            </a:fld>
            <a:endParaRPr lang="en-US" altLang="en-US"/>
          </a:p>
        </p:txBody>
      </p:sp>
    </p:spTree>
    <p:extLst>
      <p:ext uri="{BB962C8B-B14F-4D97-AF65-F5344CB8AC3E}">
        <p14:creationId xmlns:p14="http://schemas.microsoft.com/office/powerpoint/2010/main" val="3739095397"/>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B89CFBEF-86B1-4973-BD03-4FC5369E01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4D851BFC-2E42-4EED-8207-2DEA4AD6C7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535152D5-EBC5-4546-B1ED-CFE9661DE671}"/>
              </a:ext>
            </a:extLst>
          </p:cNvPr>
          <p:cNvSpPr>
            <a:spLocks noGrp="1" noChangeArrowheads="1"/>
          </p:cNvSpPr>
          <p:nvPr>
            <p:ph type="sldNum" sz="quarter" idx="12"/>
          </p:nvPr>
        </p:nvSpPr>
        <p:spPr>
          <a:ln/>
        </p:spPr>
        <p:txBody>
          <a:bodyPr/>
          <a:lstStyle>
            <a:lvl1pPr>
              <a:defRPr/>
            </a:lvl1pPr>
          </a:lstStyle>
          <a:p>
            <a:fld id="{268A8C13-F720-41F1-993C-1CBF8F01CE4F}" type="slidenum">
              <a:rPr lang="en-US" altLang="en-US"/>
              <a:pPr/>
              <a:t>‹#›</a:t>
            </a:fld>
            <a:endParaRPr lang="en-US" altLang="en-US"/>
          </a:p>
        </p:txBody>
      </p:sp>
    </p:spTree>
    <p:extLst>
      <p:ext uri="{BB962C8B-B14F-4D97-AF65-F5344CB8AC3E}">
        <p14:creationId xmlns:p14="http://schemas.microsoft.com/office/powerpoint/2010/main" val="1405863136"/>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FE3C252-44DC-4074-A912-B6EDB9DE9A70}"/>
              </a:ext>
            </a:extLst>
          </p:cNvPr>
          <p:cNvGrpSpPr>
            <a:grpSpLocks/>
          </p:cNvGrpSpPr>
          <p:nvPr/>
        </p:nvGrpSpPr>
        <p:grpSpPr bwMode="auto">
          <a:xfrm>
            <a:off x="0" y="-4763"/>
            <a:ext cx="1063625" cy="6858001"/>
            <a:chOff x="0" y="-3"/>
            <a:chExt cx="670" cy="4320"/>
          </a:xfrm>
        </p:grpSpPr>
        <p:grpSp>
          <p:nvGrpSpPr>
            <p:cNvPr id="1032" name="Group 3">
              <a:extLst>
                <a:ext uri="{FF2B5EF4-FFF2-40B4-BE49-F238E27FC236}">
                  <a16:creationId xmlns:a16="http://schemas.microsoft.com/office/drawing/2014/main" id="{2BBDDDA1-CC6E-4E5A-9D18-B8C0953D0ED7}"/>
                </a:ext>
              </a:extLst>
            </p:cNvPr>
            <p:cNvGrpSpPr>
              <a:grpSpLocks/>
            </p:cNvGrpSpPr>
            <p:nvPr/>
          </p:nvGrpSpPr>
          <p:grpSpPr bwMode="auto">
            <a:xfrm rot="16200000" flipH="1">
              <a:off x="-1815" y="1838"/>
              <a:ext cx="4320" cy="638"/>
              <a:chOff x="-2" y="1562"/>
              <a:chExt cx="5762" cy="638"/>
            </a:xfrm>
          </p:grpSpPr>
          <p:sp>
            <p:nvSpPr>
              <p:cNvPr id="1035" name="Freeform 4">
                <a:extLst>
                  <a:ext uri="{FF2B5EF4-FFF2-40B4-BE49-F238E27FC236}">
                    <a16:creationId xmlns:a16="http://schemas.microsoft.com/office/drawing/2014/main" id="{94B11DCC-719B-4AE3-83F6-36E18AFB12AC}"/>
                  </a:ext>
                </a:extLst>
              </p:cNvPr>
              <p:cNvSpPr>
                <a:spLocks/>
              </p:cNvSpPr>
              <p:nvPr/>
            </p:nvSpPr>
            <p:spPr bwMode="ltGray">
              <a:xfrm rot="-5400000">
                <a:off x="2557" y="-992"/>
                <a:ext cx="624" cy="5745"/>
              </a:xfrm>
              <a:custGeom>
                <a:avLst/>
                <a:gdLst>
                  <a:gd name="T0" fmla="*/ 0 w 1000"/>
                  <a:gd name="T1" fmla="*/ 0 h 720"/>
                  <a:gd name="T2" fmla="*/ 0 w 1000"/>
                  <a:gd name="T3" fmla="*/ 2918500 h 720"/>
                  <a:gd name="T4" fmla="*/ 152 w 1000"/>
                  <a:gd name="T5" fmla="*/ 2918500 h 720"/>
                  <a:gd name="T6" fmla="*/ 152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5">
                <a:extLst>
                  <a:ext uri="{FF2B5EF4-FFF2-40B4-BE49-F238E27FC236}">
                    <a16:creationId xmlns:a16="http://schemas.microsoft.com/office/drawing/2014/main" id="{98D0B893-BE2E-41BF-A3BA-BC3BD603FD87}"/>
                  </a:ext>
                </a:extLst>
              </p:cNvPr>
              <p:cNvSpPr>
                <a:spLocks/>
              </p:cNvSpPr>
              <p:nvPr/>
            </p:nvSpPr>
            <p:spPr bwMode="ltGray">
              <a:xfrm rot="-5400000">
                <a:off x="1323" y="1669"/>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6">
                <a:extLst>
                  <a:ext uri="{FF2B5EF4-FFF2-40B4-BE49-F238E27FC236}">
                    <a16:creationId xmlns:a16="http://schemas.microsoft.com/office/drawing/2014/main" id="{DDC66C7F-3A54-49A4-9FAD-0E0ECCF5D591}"/>
                  </a:ext>
                </a:extLst>
              </p:cNvPr>
              <p:cNvSpPr>
                <a:spLocks/>
              </p:cNvSpPr>
              <p:nvPr/>
            </p:nvSpPr>
            <p:spPr bwMode="ltGray">
              <a:xfrm rot="-5400000">
                <a:off x="980" y="1669"/>
                <a:ext cx="624" cy="423"/>
              </a:xfrm>
              <a:custGeom>
                <a:avLst/>
                <a:gdLst>
                  <a:gd name="T0" fmla="*/ 0 w 624"/>
                  <a:gd name="T1" fmla="*/ 0 h 317"/>
                  <a:gd name="T2" fmla="*/ 0 w 624"/>
                  <a:gd name="T3" fmla="*/ 862 h 317"/>
                  <a:gd name="T4" fmla="*/ 624 w 624"/>
                  <a:gd name="T5" fmla="*/ 8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7">
                <a:extLst>
                  <a:ext uri="{FF2B5EF4-FFF2-40B4-BE49-F238E27FC236}">
                    <a16:creationId xmlns:a16="http://schemas.microsoft.com/office/drawing/2014/main" id="{1C54C8D1-2D08-470F-BBCD-715DEC0C9837}"/>
                  </a:ext>
                </a:extLst>
              </p:cNvPr>
              <p:cNvSpPr>
                <a:spLocks/>
              </p:cNvSpPr>
              <p:nvPr/>
            </p:nvSpPr>
            <p:spPr bwMode="ltGray">
              <a:xfrm rot="-5400000">
                <a:off x="-59" y="1753"/>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8">
                <a:extLst>
                  <a:ext uri="{FF2B5EF4-FFF2-40B4-BE49-F238E27FC236}">
                    <a16:creationId xmlns:a16="http://schemas.microsoft.com/office/drawing/2014/main" id="{4801FCC3-D567-4B4A-8C94-650352DED079}"/>
                  </a:ext>
                </a:extLst>
              </p:cNvPr>
              <p:cNvSpPr>
                <a:spLocks/>
              </p:cNvSpPr>
              <p:nvPr/>
            </p:nvSpPr>
            <p:spPr bwMode="ltGray">
              <a:xfrm rot="-5400000">
                <a:off x="664" y="1733"/>
                <a:ext cx="624" cy="293"/>
              </a:xfrm>
              <a:custGeom>
                <a:avLst/>
                <a:gdLst>
                  <a:gd name="T0" fmla="*/ 0 w 624"/>
                  <a:gd name="T1" fmla="*/ 0 h 317"/>
                  <a:gd name="T2" fmla="*/ 0 w 624"/>
                  <a:gd name="T3" fmla="*/ 198 h 317"/>
                  <a:gd name="T4" fmla="*/ 624 w 624"/>
                  <a:gd name="T5" fmla="*/ 19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9">
                <a:extLst>
                  <a:ext uri="{FF2B5EF4-FFF2-40B4-BE49-F238E27FC236}">
                    <a16:creationId xmlns:a16="http://schemas.microsoft.com/office/drawing/2014/main" id="{2C726531-F15D-49AA-B251-4FE073E3F41B}"/>
                  </a:ext>
                </a:extLst>
              </p:cNvPr>
              <p:cNvSpPr>
                <a:spLocks/>
              </p:cNvSpPr>
              <p:nvPr/>
            </p:nvSpPr>
            <p:spPr bwMode="ltGray">
              <a:xfrm rot="-5400000">
                <a:off x="442" y="1699"/>
                <a:ext cx="624" cy="363"/>
              </a:xfrm>
              <a:custGeom>
                <a:avLst/>
                <a:gdLst>
                  <a:gd name="T0" fmla="*/ 0 w 624"/>
                  <a:gd name="T1" fmla="*/ 0 h 272"/>
                  <a:gd name="T2" fmla="*/ 0 w 624"/>
                  <a:gd name="T3" fmla="*/ 862 h 272"/>
                  <a:gd name="T4" fmla="*/ 240 w 624"/>
                  <a:gd name="T5" fmla="*/ 761 h 272"/>
                  <a:gd name="T6" fmla="*/ 624 w 624"/>
                  <a:gd name="T7" fmla="*/ 86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0">
                <a:extLst>
                  <a:ext uri="{FF2B5EF4-FFF2-40B4-BE49-F238E27FC236}">
                    <a16:creationId xmlns:a16="http://schemas.microsoft.com/office/drawing/2014/main" id="{6AE64BDF-D6C8-4F66-97D1-7B5EB1465340}"/>
                  </a:ext>
                </a:extLst>
              </p:cNvPr>
              <p:cNvSpPr>
                <a:spLocks/>
              </p:cNvSpPr>
              <p:nvPr/>
            </p:nvSpPr>
            <p:spPr bwMode="ltGray">
              <a:xfrm rot="-5400000">
                <a:off x="155" y="1727"/>
                <a:ext cx="632" cy="315"/>
              </a:xfrm>
              <a:custGeom>
                <a:avLst/>
                <a:gdLst>
                  <a:gd name="T0" fmla="*/ 8 w 632"/>
                  <a:gd name="T1" fmla="*/ 26 h 362"/>
                  <a:gd name="T2" fmla="*/ 8 w 632"/>
                  <a:gd name="T3" fmla="*/ 182 h 362"/>
                  <a:gd name="T4" fmla="*/ 248 w 632"/>
                  <a:gd name="T5" fmla="*/ 182 h 362"/>
                  <a:gd name="T6" fmla="*/ 632 w 632"/>
                  <a:gd name="T7" fmla="*/ 182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11">
                <a:extLst>
                  <a:ext uri="{FF2B5EF4-FFF2-40B4-BE49-F238E27FC236}">
                    <a16:creationId xmlns:a16="http://schemas.microsoft.com/office/drawing/2014/main" id="{491BCA0C-3BA7-4EBE-B6F1-A0422881FF69}"/>
                  </a:ext>
                </a:extLst>
              </p:cNvPr>
              <p:cNvSpPr>
                <a:spLocks/>
              </p:cNvSpPr>
              <p:nvPr/>
            </p:nvSpPr>
            <p:spPr bwMode="ltGray">
              <a:xfrm rot="-5400000">
                <a:off x="3208" y="1664"/>
                <a:ext cx="624" cy="420"/>
              </a:xfrm>
              <a:custGeom>
                <a:avLst/>
                <a:gdLst>
                  <a:gd name="T0" fmla="*/ 0 w 624"/>
                  <a:gd name="T1" fmla="*/ 0 h 317"/>
                  <a:gd name="T2" fmla="*/ 0 w 624"/>
                  <a:gd name="T3" fmla="*/ 837 h 317"/>
                  <a:gd name="T4" fmla="*/ 624 w 624"/>
                  <a:gd name="T5" fmla="*/ 83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3" name="Freeform 12">
                <a:extLst>
                  <a:ext uri="{FF2B5EF4-FFF2-40B4-BE49-F238E27FC236}">
                    <a16:creationId xmlns:a16="http://schemas.microsoft.com/office/drawing/2014/main" id="{1F094966-2677-45C6-82A0-829BFCC4F230}"/>
                  </a:ext>
                </a:extLst>
              </p:cNvPr>
              <p:cNvSpPr>
                <a:spLocks/>
              </p:cNvSpPr>
              <p:nvPr/>
            </p:nvSpPr>
            <p:spPr bwMode="ltGray">
              <a:xfrm rot="-5400000">
                <a:off x="2870" y="1664"/>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 name="Freeform 13">
                <a:extLst>
                  <a:ext uri="{FF2B5EF4-FFF2-40B4-BE49-F238E27FC236}">
                    <a16:creationId xmlns:a16="http://schemas.microsoft.com/office/drawing/2014/main" id="{E740162E-4AE0-4AFD-9F48-97787BA9BFFC}"/>
                  </a:ext>
                </a:extLst>
              </p:cNvPr>
              <p:cNvSpPr>
                <a:spLocks/>
              </p:cNvSpPr>
              <p:nvPr/>
            </p:nvSpPr>
            <p:spPr bwMode="ltGray">
              <a:xfrm rot="-5400000">
                <a:off x="1829" y="1747"/>
                <a:ext cx="624" cy="256"/>
              </a:xfrm>
              <a:custGeom>
                <a:avLst/>
                <a:gdLst>
                  <a:gd name="T0" fmla="*/ 0 w 624"/>
                  <a:gd name="T1" fmla="*/ 12 h 370"/>
                  <a:gd name="T2" fmla="*/ 0 w 624"/>
                  <a:gd name="T3" fmla="*/ 75 h 370"/>
                  <a:gd name="T4" fmla="*/ 624 w 624"/>
                  <a:gd name="T5" fmla="*/ 75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5" name="Freeform 14">
                <a:extLst>
                  <a:ext uri="{FF2B5EF4-FFF2-40B4-BE49-F238E27FC236}">
                    <a16:creationId xmlns:a16="http://schemas.microsoft.com/office/drawing/2014/main" id="{3465E7AF-0E18-4F3D-90BA-79066B154816}"/>
                  </a:ext>
                </a:extLst>
              </p:cNvPr>
              <p:cNvSpPr>
                <a:spLocks/>
              </p:cNvSpPr>
              <p:nvPr/>
            </p:nvSpPr>
            <p:spPr bwMode="ltGray">
              <a:xfrm rot="-5400000">
                <a:off x="2551" y="1728"/>
                <a:ext cx="624" cy="293"/>
              </a:xfrm>
              <a:custGeom>
                <a:avLst/>
                <a:gdLst>
                  <a:gd name="T0" fmla="*/ 0 w 624"/>
                  <a:gd name="T1" fmla="*/ 0 h 317"/>
                  <a:gd name="T2" fmla="*/ 0 w 624"/>
                  <a:gd name="T3" fmla="*/ 198 h 317"/>
                  <a:gd name="T4" fmla="*/ 624 w 624"/>
                  <a:gd name="T5" fmla="*/ 19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6" name="Freeform 15">
                <a:extLst>
                  <a:ext uri="{FF2B5EF4-FFF2-40B4-BE49-F238E27FC236}">
                    <a16:creationId xmlns:a16="http://schemas.microsoft.com/office/drawing/2014/main" id="{3C2255A3-721B-4A17-AC67-B3E1484A206C}"/>
                  </a:ext>
                </a:extLst>
              </p:cNvPr>
              <p:cNvSpPr>
                <a:spLocks/>
              </p:cNvSpPr>
              <p:nvPr/>
            </p:nvSpPr>
            <p:spPr bwMode="ltGray">
              <a:xfrm rot="-5400000">
                <a:off x="2330" y="1695"/>
                <a:ext cx="624" cy="360"/>
              </a:xfrm>
              <a:custGeom>
                <a:avLst/>
                <a:gdLst>
                  <a:gd name="T0" fmla="*/ 0 w 624"/>
                  <a:gd name="T1" fmla="*/ 0 h 272"/>
                  <a:gd name="T2" fmla="*/ 0 w 624"/>
                  <a:gd name="T3" fmla="*/ 834 h 272"/>
                  <a:gd name="T4" fmla="*/ 240 w 624"/>
                  <a:gd name="T5" fmla="*/ 737 h 272"/>
                  <a:gd name="T6" fmla="*/ 624 w 624"/>
                  <a:gd name="T7" fmla="*/ 83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7" name="Freeform 16">
                <a:extLst>
                  <a:ext uri="{FF2B5EF4-FFF2-40B4-BE49-F238E27FC236}">
                    <a16:creationId xmlns:a16="http://schemas.microsoft.com/office/drawing/2014/main" id="{00ADF623-07F6-4A68-A025-E5C69E41560F}"/>
                  </a:ext>
                </a:extLst>
              </p:cNvPr>
              <p:cNvSpPr>
                <a:spLocks/>
              </p:cNvSpPr>
              <p:nvPr/>
            </p:nvSpPr>
            <p:spPr bwMode="ltGray">
              <a:xfrm rot="-5400000">
                <a:off x="2042" y="1721"/>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8" name="Freeform 17">
                <a:extLst>
                  <a:ext uri="{FF2B5EF4-FFF2-40B4-BE49-F238E27FC236}">
                    <a16:creationId xmlns:a16="http://schemas.microsoft.com/office/drawing/2014/main" id="{7FA17E5F-6401-412E-994A-F183E5D7FD9B}"/>
                  </a:ext>
                </a:extLst>
              </p:cNvPr>
              <p:cNvSpPr>
                <a:spLocks/>
              </p:cNvSpPr>
              <p:nvPr/>
            </p:nvSpPr>
            <p:spPr bwMode="ltGray">
              <a:xfrm rot="-5400000">
                <a:off x="4076" y="1668"/>
                <a:ext cx="624" cy="421"/>
              </a:xfrm>
              <a:custGeom>
                <a:avLst/>
                <a:gdLst>
                  <a:gd name="T0" fmla="*/ 0 w 624"/>
                  <a:gd name="T1" fmla="*/ 0 h 317"/>
                  <a:gd name="T2" fmla="*/ 0 w 624"/>
                  <a:gd name="T3" fmla="*/ 845 h 317"/>
                  <a:gd name="T4" fmla="*/ 624 w 624"/>
                  <a:gd name="T5" fmla="*/ 84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9" name="Freeform 18">
                <a:extLst>
                  <a:ext uri="{FF2B5EF4-FFF2-40B4-BE49-F238E27FC236}">
                    <a16:creationId xmlns:a16="http://schemas.microsoft.com/office/drawing/2014/main" id="{6932CE01-AE14-4CC2-8DAC-E2716D0D74A7}"/>
                  </a:ext>
                </a:extLst>
              </p:cNvPr>
              <p:cNvSpPr>
                <a:spLocks/>
              </p:cNvSpPr>
              <p:nvPr/>
            </p:nvSpPr>
            <p:spPr bwMode="ltGray">
              <a:xfrm rot="-5400000">
                <a:off x="3733" y="1668"/>
                <a:ext cx="624" cy="423"/>
              </a:xfrm>
              <a:custGeom>
                <a:avLst/>
                <a:gdLst>
                  <a:gd name="T0" fmla="*/ 0 w 624"/>
                  <a:gd name="T1" fmla="*/ 0 h 317"/>
                  <a:gd name="T2" fmla="*/ 0 w 624"/>
                  <a:gd name="T3" fmla="*/ 862 h 317"/>
                  <a:gd name="T4" fmla="*/ 624 w 624"/>
                  <a:gd name="T5" fmla="*/ 8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0" name="Freeform 19">
                <a:extLst>
                  <a:ext uri="{FF2B5EF4-FFF2-40B4-BE49-F238E27FC236}">
                    <a16:creationId xmlns:a16="http://schemas.microsoft.com/office/drawing/2014/main" id="{325F0084-8050-4AAF-AED1-C52CDBCE6A81}"/>
                  </a:ext>
                </a:extLst>
              </p:cNvPr>
              <p:cNvSpPr>
                <a:spLocks/>
              </p:cNvSpPr>
              <p:nvPr/>
            </p:nvSpPr>
            <p:spPr bwMode="ltGray">
              <a:xfrm rot="-5400000">
                <a:off x="4580" y="1747"/>
                <a:ext cx="624" cy="255"/>
              </a:xfrm>
              <a:custGeom>
                <a:avLst/>
                <a:gdLst>
                  <a:gd name="T0" fmla="*/ 0 w 624"/>
                  <a:gd name="T1" fmla="*/ 12 h 370"/>
                  <a:gd name="T2" fmla="*/ 0 w 624"/>
                  <a:gd name="T3" fmla="*/ 73 h 370"/>
                  <a:gd name="T4" fmla="*/ 624 w 624"/>
                  <a:gd name="T5" fmla="*/ 73 h 370"/>
                  <a:gd name="T6" fmla="*/ 624 w 624"/>
                  <a:gd name="T7" fmla="*/ 12 h 370"/>
                  <a:gd name="T8" fmla="*/ 384 w 624"/>
                  <a:gd name="T9" fmla="*/ 2 h 370"/>
                  <a:gd name="T10" fmla="*/ 0 w 624"/>
                  <a:gd name="T11" fmla="*/ 12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1" name="Freeform 20">
                <a:extLst>
                  <a:ext uri="{FF2B5EF4-FFF2-40B4-BE49-F238E27FC236}">
                    <a16:creationId xmlns:a16="http://schemas.microsoft.com/office/drawing/2014/main" id="{25169FB8-8152-4761-917C-0FFBD3E23611}"/>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2" name="Freeform 21">
                <a:extLst>
                  <a:ext uri="{FF2B5EF4-FFF2-40B4-BE49-F238E27FC236}">
                    <a16:creationId xmlns:a16="http://schemas.microsoft.com/office/drawing/2014/main" id="{B54F6E83-B2D9-4583-B7E8-5E5CDFD0BF0E}"/>
                  </a:ext>
                </a:extLst>
              </p:cNvPr>
              <p:cNvSpPr>
                <a:spLocks/>
              </p:cNvSpPr>
              <p:nvPr/>
            </p:nvSpPr>
            <p:spPr bwMode="ltGray">
              <a:xfrm rot="-5400000">
                <a:off x="5081" y="1693"/>
                <a:ext cx="624" cy="361"/>
              </a:xfrm>
              <a:custGeom>
                <a:avLst/>
                <a:gdLst>
                  <a:gd name="T0" fmla="*/ 0 w 624"/>
                  <a:gd name="T1" fmla="*/ 0 h 272"/>
                  <a:gd name="T2" fmla="*/ 0 w 624"/>
                  <a:gd name="T3" fmla="*/ 844 h 272"/>
                  <a:gd name="T4" fmla="*/ 240 w 624"/>
                  <a:gd name="T5" fmla="*/ 745 h 272"/>
                  <a:gd name="T6" fmla="*/ 624 w 624"/>
                  <a:gd name="T7" fmla="*/ 84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3" name="Freeform 22">
                <a:extLst>
                  <a:ext uri="{FF2B5EF4-FFF2-40B4-BE49-F238E27FC236}">
                    <a16:creationId xmlns:a16="http://schemas.microsoft.com/office/drawing/2014/main" id="{96D9DC1C-E525-4FD8-9EFB-B2C5423E7619}"/>
                  </a:ext>
                </a:extLst>
              </p:cNvPr>
              <p:cNvSpPr>
                <a:spLocks/>
              </p:cNvSpPr>
              <p:nvPr/>
            </p:nvSpPr>
            <p:spPr bwMode="ltGray">
              <a:xfrm rot="-5400000">
                <a:off x="4794" y="1720"/>
                <a:ext cx="632" cy="316"/>
              </a:xfrm>
              <a:custGeom>
                <a:avLst/>
                <a:gdLst>
                  <a:gd name="T0" fmla="*/ 8 w 632"/>
                  <a:gd name="T1" fmla="*/ 26 h 362"/>
                  <a:gd name="T2" fmla="*/ 8 w 632"/>
                  <a:gd name="T3" fmla="*/ 184 h 362"/>
                  <a:gd name="T4" fmla="*/ 248 w 632"/>
                  <a:gd name="T5" fmla="*/ 184 h 362"/>
                  <a:gd name="T6" fmla="*/ 632 w 632"/>
                  <a:gd name="T7" fmla="*/ 184 h 362"/>
                  <a:gd name="T8" fmla="*/ 632 w 632"/>
                  <a:gd name="T9" fmla="*/ 26 h 362"/>
                  <a:gd name="T10" fmla="*/ 104 w 632"/>
                  <a:gd name="T11" fmla="*/ 26 h 362"/>
                  <a:gd name="T12" fmla="*/ 8 w 632"/>
                  <a:gd name="T13" fmla="*/ 26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33" name="Freeform 23">
              <a:extLst>
                <a:ext uri="{FF2B5EF4-FFF2-40B4-BE49-F238E27FC236}">
                  <a16:creationId xmlns:a16="http://schemas.microsoft.com/office/drawing/2014/main" id="{4C457189-2980-43A6-BA46-5918F5473199}"/>
                </a:ext>
              </a:extLst>
            </p:cNvPr>
            <p:cNvSpPr>
              <a:spLocks/>
            </p:cNvSpPr>
            <p:nvPr/>
          </p:nvSpPr>
          <p:spPr bwMode="ltGray">
            <a:xfrm rot="16200000" flipH="1">
              <a:off x="-1954" y="1951"/>
              <a:ext cx="4320" cy="412"/>
            </a:xfrm>
            <a:custGeom>
              <a:avLst/>
              <a:gdLst>
                <a:gd name="T0" fmla="*/ 0 w 5762"/>
                <a:gd name="T1" fmla="*/ 258 h 385"/>
                <a:gd name="T2" fmla="*/ 1820 w 5762"/>
                <a:gd name="T3" fmla="*/ 246 h 385"/>
                <a:gd name="T4" fmla="*/ 1820 w 5762"/>
                <a:gd name="T5" fmla="*/ 4 h 385"/>
                <a:gd name="T6" fmla="*/ 0 w 5762"/>
                <a:gd name="T7" fmla="*/ 0 h 385"/>
                <a:gd name="T8" fmla="*/ 0 w 5762"/>
                <a:gd name="T9" fmla="*/ 258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4" name="Freeform 24">
              <a:extLst>
                <a:ext uri="{FF2B5EF4-FFF2-40B4-BE49-F238E27FC236}">
                  <a16:creationId xmlns:a16="http://schemas.microsoft.com/office/drawing/2014/main" id="{F7FC6BD6-041E-4DBC-914A-51C00B29B264}"/>
                </a:ext>
              </a:extLst>
            </p:cNvPr>
            <p:cNvSpPr>
              <a:spLocks/>
            </p:cNvSpPr>
            <p:nvPr/>
          </p:nvSpPr>
          <p:spPr bwMode="ltGray">
            <a:xfrm rot="16200000" flipH="1">
              <a:off x="-1584" y="2062"/>
              <a:ext cx="4319" cy="189"/>
            </a:xfrm>
            <a:custGeom>
              <a:avLst/>
              <a:gdLst>
                <a:gd name="T0" fmla="*/ 0 w 5761"/>
                <a:gd name="T1" fmla="*/ 28 h 189"/>
                <a:gd name="T2" fmla="*/ 1820 w 5761"/>
                <a:gd name="T3" fmla="*/ 0 h 189"/>
                <a:gd name="T4" fmla="*/ 1820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1027" name="Rectangle 25">
            <a:extLst>
              <a:ext uri="{FF2B5EF4-FFF2-40B4-BE49-F238E27FC236}">
                <a16:creationId xmlns:a16="http://schemas.microsoft.com/office/drawing/2014/main" id="{C10D9380-02AA-4049-BCDC-958BBFCD7185}"/>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6">
            <a:extLst>
              <a:ext uri="{FF2B5EF4-FFF2-40B4-BE49-F238E27FC236}">
                <a16:creationId xmlns:a16="http://schemas.microsoft.com/office/drawing/2014/main" id="{3815E1E2-C971-425F-B063-3A65C29B9392}"/>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99" name="Rectangle 27">
            <a:extLst>
              <a:ext uri="{FF2B5EF4-FFF2-40B4-BE49-F238E27FC236}">
                <a16:creationId xmlns:a16="http://schemas.microsoft.com/office/drawing/2014/main" id="{CD655342-7BEE-4CA0-8536-DD080E7B83F6}"/>
              </a:ext>
            </a:extLst>
          </p:cNvPr>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defRPr>
            </a:lvl1pPr>
          </a:lstStyle>
          <a:p>
            <a:pPr>
              <a:defRPr/>
            </a:pPr>
            <a:endParaRPr lang="en-US"/>
          </a:p>
        </p:txBody>
      </p:sp>
      <p:sp>
        <p:nvSpPr>
          <p:cNvPr id="3100" name="Rectangle 28">
            <a:extLst>
              <a:ext uri="{FF2B5EF4-FFF2-40B4-BE49-F238E27FC236}">
                <a16:creationId xmlns:a16="http://schemas.microsoft.com/office/drawing/2014/main" id="{36FED1E8-992B-4A26-911F-D2D223476616}"/>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en-US"/>
          </a:p>
        </p:txBody>
      </p:sp>
      <p:sp>
        <p:nvSpPr>
          <p:cNvPr id="3101" name="Rectangle 29">
            <a:extLst>
              <a:ext uri="{FF2B5EF4-FFF2-40B4-BE49-F238E27FC236}">
                <a16:creationId xmlns:a16="http://schemas.microsoft.com/office/drawing/2014/main" id="{D4FF5FFE-2EEC-4278-865D-9A680D6189B7}"/>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Arial" panose="020B0604020202020204" pitchFamily="34" charset="0"/>
              </a:defRPr>
            </a:lvl1pPr>
          </a:lstStyle>
          <a:p>
            <a:fld id="{7D48653B-5DFA-4A59-A8B0-4E15335ADC6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3"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l" rtl="0" fontAlgn="base">
        <a:spcBef>
          <a:spcPct val="0"/>
        </a:spcBef>
        <a:spcAft>
          <a:spcPct val="0"/>
        </a:spcAft>
        <a:defRPr sz="4400">
          <a:solidFill>
            <a:schemeClr val="tx2"/>
          </a:solidFill>
          <a:latin typeface="Times New Roman" pitchFamily="18" charset="0"/>
          <a:cs typeface="Times New Roman" pitchFamily="18" charset="0"/>
        </a:defRPr>
      </a:lvl6pPr>
      <a:lvl7pPr marL="914400" algn="l" rtl="0" fontAlgn="base">
        <a:spcBef>
          <a:spcPct val="0"/>
        </a:spcBef>
        <a:spcAft>
          <a:spcPct val="0"/>
        </a:spcAft>
        <a:defRPr sz="4400">
          <a:solidFill>
            <a:schemeClr val="tx2"/>
          </a:solidFill>
          <a:latin typeface="Times New Roman" pitchFamily="18" charset="0"/>
          <a:cs typeface="Times New Roman" pitchFamily="18" charset="0"/>
        </a:defRPr>
      </a:lvl7pPr>
      <a:lvl8pPr marL="1371600" algn="l" rtl="0" fontAlgn="base">
        <a:spcBef>
          <a:spcPct val="0"/>
        </a:spcBef>
        <a:spcAft>
          <a:spcPct val="0"/>
        </a:spcAft>
        <a:defRPr sz="4400">
          <a:solidFill>
            <a:schemeClr val="tx2"/>
          </a:solidFill>
          <a:latin typeface="Times New Roman" pitchFamily="18" charset="0"/>
          <a:cs typeface="Times New Roman" pitchFamily="18" charset="0"/>
        </a:defRPr>
      </a:lvl8pPr>
      <a:lvl9pPr marL="1828800" algn="l"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pandemicflu.gov/"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hyperlink" Target="http://www.cdc.gov/" TargetMode="Externa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audio" Target="../media/audio1.wav"/><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4577B33-7EFA-47CD-A0B8-9DDA09878E8A}"/>
              </a:ext>
            </a:extLst>
          </p:cNvPr>
          <p:cNvSpPr>
            <a:spLocks noGrp="1" noChangeArrowheads="1"/>
          </p:cNvSpPr>
          <p:nvPr>
            <p:ph type="title"/>
          </p:nvPr>
        </p:nvSpPr>
        <p:spPr/>
        <p:txBody>
          <a:bodyPr/>
          <a:lstStyle/>
          <a:p>
            <a:pPr algn="ctr" eaLnBrk="1" hangingPunct="1"/>
            <a:r>
              <a:rPr lang="en-US" altLang="en-US"/>
              <a:t>Preparing for Disasters</a:t>
            </a:r>
          </a:p>
        </p:txBody>
      </p:sp>
      <p:sp>
        <p:nvSpPr>
          <p:cNvPr id="4099" name="Rectangle 3">
            <a:extLst>
              <a:ext uri="{FF2B5EF4-FFF2-40B4-BE49-F238E27FC236}">
                <a16:creationId xmlns:a16="http://schemas.microsoft.com/office/drawing/2014/main" id="{71B6699C-81BE-422F-9968-444B3F90A5CB}"/>
              </a:ext>
            </a:extLst>
          </p:cNvPr>
          <p:cNvSpPr>
            <a:spLocks noGrp="1" noChangeArrowheads="1"/>
          </p:cNvSpPr>
          <p:nvPr>
            <p:ph type="body" idx="1"/>
          </p:nvPr>
        </p:nvSpPr>
        <p:spPr>
          <a:xfrm>
            <a:off x="1173163" y="1524000"/>
            <a:ext cx="7772400" cy="4572000"/>
          </a:xfrm>
        </p:spPr>
        <p:txBody>
          <a:bodyPr/>
          <a:lstStyle/>
          <a:p>
            <a:pPr algn="ctr" eaLnBrk="1" hangingPunct="1">
              <a:buFont typeface="Wingdings" panose="05000000000000000000" pitchFamily="2" charset="2"/>
              <a:buNone/>
            </a:pPr>
            <a:r>
              <a:rPr lang="en-US" altLang="en-US"/>
              <a:t>■Disasters in NC	 ■ Plan</a:t>
            </a:r>
          </a:p>
          <a:p>
            <a:pPr algn="ctr" eaLnBrk="1" hangingPunct="1">
              <a:buFont typeface="Wingdings" panose="05000000000000000000" pitchFamily="2" charset="2"/>
              <a:buNone/>
            </a:pPr>
            <a:r>
              <a:rPr lang="en-US" altLang="en-US"/>
              <a:t>■ Emergency Kit</a:t>
            </a:r>
          </a:p>
        </p:txBody>
      </p:sp>
      <p:pic>
        <p:nvPicPr>
          <p:cNvPr id="4100" name="Picture 5" descr="ZoomImage">
            <a:extLst>
              <a:ext uri="{FF2B5EF4-FFF2-40B4-BE49-F238E27FC236}">
                <a16:creationId xmlns:a16="http://schemas.microsoft.com/office/drawing/2014/main" id="{C7956A34-911D-40F4-B40B-EF2FBE591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819400"/>
            <a:ext cx="62515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6">
            <a:extLst>
              <a:ext uri="{FF2B5EF4-FFF2-40B4-BE49-F238E27FC236}">
                <a16:creationId xmlns:a16="http://schemas.microsoft.com/office/drawing/2014/main" id="{715F71C0-27E9-4391-8CF4-5EA746771C70}"/>
              </a:ext>
            </a:extLst>
          </p:cNvPr>
          <p:cNvSpPr txBox="1">
            <a:spLocks noChangeArrowheads="1"/>
          </p:cNvSpPr>
          <p:nvPr/>
        </p:nvSpPr>
        <p:spPr bwMode="auto">
          <a:xfrm>
            <a:off x="6400800" y="6396038"/>
            <a:ext cx="2590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r" eaLnBrk="1" hangingPunct="1">
              <a:spcBef>
                <a:spcPct val="0"/>
              </a:spcBef>
              <a:buClrTx/>
              <a:buSzTx/>
              <a:buFontTx/>
              <a:buNone/>
            </a:pPr>
            <a:r>
              <a:rPr lang="en-US" altLang="en-US" sz="1100">
                <a:latin typeface="Times New Roman" panose="02020603050405020304" pitchFamily="18" charset="0"/>
              </a:rPr>
              <a:t>Revised 10/2013</a:t>
            </a: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0EAF11F-00EC-43AB-A5F2-478EA8E3A71A}"/>
              </a:ext>
            </a:extLst>
          </p:cNvPr>
          <p:cNvSpPr>
            <a:spLocks noGrp="1"/>
          </p:cNvSpPr>
          <p:nvPr>
            <p:ph type="title"/>
          </p:nvPr>
        </p:nvSpPr>
        <p:spPr/>
        <p:txBody>
          <a:bodyPr/>
          <a:lstStyle/>
          <a:p>
            <a:pPr algn="ctr"/>
            <a:r>
              <a:rPr lang="en-US" altLang="en-US"/>
              <a:t>Fire</a:t>
            </a:r>
          </a:p>
        </p:txBody>
      </p:sp>
      <p:sp>
        <p:nvSpPr>
          <p:cNvPr id="22531" name="Text Placeholder 10">
            <a:extLst>
              <a:ext uri="{FF2B5EF4-FFF2-40B4-BE49-F238E27FC236}">
                <a16:creationId xmlns:a16="http://schemas.microsoft.com/office/drawing/2014/main" id="{39A8723A-D6AF-4F24-98AE-20D4FC84DB8D}"/>
              </a:ext>
            </a:extLst>
          </p:cNvPr>
          <p:cNvSpPr>
            <a:spLocks noGrp="1"/>
          </p:cNvSpPr>
          <p:nvPr>
            <p:ph type="body" idx="1"/>
          </p:nvPr>
        </p:nvSpPr>
        <p:spPr/>
        <p:txBody>
          <a:bodyPr/>
          <a:lstStyle/>
          <a:p>
            <a:pPr algn="ctr"/>
            <a:r>
              <a:rPr lang="en-US" altLang="en-US"/>
              <a:t>Apartment Fires</a:t>
            </a:r>
          </a:p>
        </p:txBody>
      </p:sp>
      <p:pic>
        <p:nvPicPr>
          <p:cNvPr id="22532" name="Content Placeholder 3">
            <a:extLst>
              <a:ext uri="{FF2B5EF4-FFF2-40B4-BE49-F238E27FC236}">
                <a16:creationId xmlns:a16="http://schemas.microsoft.com/office/drawing/2014/main" id="{A7BD5613-59A0-452E-905B-45A793475F0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371600" y="2292350"/>
            <a:ext cx="2895600" cy="1930400"/>
          </a:xfrm>
        </p:spPr>
      </p:pic>
      <p:sp>
        <p:nvSpPr>
          <p:cNvPr id="22533" name="Text Placeholder 11">
            <a:extLst>
              <a:ext uri="{FF2B5EF4-FFF2-40B4-BE49-F238E27FC236}">
                <a16:creationId xmlns:a16="http://schemas.microsoft.com/office/drawing/2014/main" id="{971C8903-1167-4CAE-AE31-B23AA3693B1A}"/>
              </a:ext>
            </a:extLst>
          </p:cNvPr>
          <p:cNvSpPr>
            <a:spLocks noGrp="1"/>
          </p:cNvSpPr>
          <p:nvPr>
            <p:ph type="body" sz="quarter" idx="3"/>
          </p:nvPr>
        </p:nvSpPr>
        <p:spPr/>
        <p:txBody>
          <a:bodyPr/>
          <a:lstStyle/>
          <a:p>
            <a:pPr algn="ctr"/>
            <a:r>
              <a:rPr lang="en-US" altLang="en-US"/>
              <a:t>Lightning Strike Fires</a:t>
            </a:r>
          </a:p>
        </p:txBody>
      </p:sp>
      <p:pic>
        <p:nvPicPr>
          <p:cNvPr id="22534" name="Content Placeholder 13">
            <a:extLst>
              <a:ext uri="{FF2B5EF4-FFF2-40B4-BE49-F238E27FC236}">
                <a16:creationId xmlns:a16="http://schemas.microsoft.com/office/drawing/2014/main" id="{D3F7D166-A9EC-4DA7-A31C-B50D19930F11}"/>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141913" y="2292350"/>
            <a:ext cx="3127375" cy="2084388"/>
          </a:xfrm>
        </p:spPr>
      </p:pic>
      <p:pic>
        <p:nvPicPr>
          <p:cNvPr id="22535" name="Picture 5">
            <a:extLst>
              <a:ext uri="{FF2B5EF4-FFF2-40B4-BE49-F238E27FC236}">
                <a16:creationId xmlns:a16="http://schemas.microsoft.com/office/drawing/2014/main" id="{57FBF5FB-621C-45C9-89AB-FEB88BACEEE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572000"/>
            <a:ext cx="28956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6">
            <a:extLst>
              <a:ext uri="{FF2B5EF4-FFF2-40B4-BE49-F238E27FC236}">
                <a16:creationId xmlns:a16="http://schemas.microsoft.com/office/drawing/2014/main" id="{ABC0E565-7B15-4EBE-A395-47638BD5196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8250" y="4370388"/>
            <a:ext cx="31623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F8732D4-7581-473D-BC04-88634FF94951}"/>
              </a:ext>
            </a:extLst>
          </p:cNvPr>
          <p:cNvSpPr>
            <a:spLocks noGrp="1" noChangeArrowheads="1"/>
          </p:cNvSpPr>
          <p:nvPr>
            <p:ph type="title"/>
          </p:nvPr>
        </p:nvSpPr>
        <p:spPr/>
        <p:txBody>
          <a:bodyPr/>
          <a:lstStyle/>
          <a:p>
            <a:pPr algn="ctr" eaLnBrk="1" hangingPunct="1"/>
            <a:r>
              <a:rPr lang="en-US" altLang="en-US"/>
              <a:t>   Tornado		</a:t>
            </a:r>
          </a:p>
        </p:txBody>
      </p:sp>
      <p:sp>
        <p:nvSpPr>
          <p:cNvPr id="19459" name="Rectangle 4">
            <a:extLst>
              <a:ext uri="{FF2B5EF4-FFF2-40B4-BE49-F238E27FC236}">
                <a16:creationId xmlns:a16="http://schemas.microsoft.com/office/drawing/2014/main" id="{1861AE16-75C9-4F7D-B416-FFF9FC318995}"/>
              </a:ext>
            </a:extLst>
          </p:cNvPr>
          <p:cNvSpPr>
            <a:spLocks noGrp="1" noChangeArrowheads="1"/>
          </p:cNvSpPr>
          <p:nvPr>
            <p:ph type="body" sz="half" idx="2"/>
          </p:nvPr>
        </p:nvSpPr>
        <p:spPr>
          <a:xfrm>
            <a:off x="1524000" y="2203450"/>
            <a:ext cx="7421563" cy="1524000"/>
          </a:xfrm>
        </p:spPr>
        <p:txBody>
          <a:bodyPr/>
          <a:lstStyle/>
          <a:p>
            <a:pPr eaLnBrk="1" hangingPunct="1">
              <a:defRPr/>
            </a:pPr>
            <a:r>
              <a:rPr lang="en-US" sz="2800" dirty="0"/>
              <a:t>Stay away from windows and items falling/flying – get into a basement, closet, or a bathroom (without windows)</a:t>
            </a:r>
          </a:p>
          <a:p>
            <a:pPr marL="0" indent="0" eaLnBrk="1" hangingPunct="1">
              <a:buFont typeface="Wingdings" panose="05000000000000000000" pitchFamily="2" charset="2"/>
              <a:buNone/>
              <a:defRPr/>
            </a:pPr>
            <a:endParaRPr lang="en-US" sz="2800" dirty="0"/>
          </a:p>
        </p:txBody>
      </p:sp>
      <p:pic>
        <p:nvPicPr>
          <p:cNvPr id="24580" name="Picture 2">
            <a:extLst>
              <a:ext uri="{FF2B5EF4-FFF2-40B4-BE49-F238E27FC236}">
                <a16:creationId xmlns:a16="http://schemas.microsoft.com/office/drawing/2014/main" id="{C3004227-B39E-410E-B599-691C767388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671888"/>
            <a:ext cx="2590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a:extLst>
              <a:ext uri="{FF2B5EF4-FFF2-40B4-BE49-F238E27FC236}">
                <a16:creationId xmlns:a16="http://schemas.microsoft.com/office/drawing/2014/main" id="{1C39EE48-BF5C-49A9-8C8B-242F0BF872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4287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a:extLst>
              <a:ext uri="{FF2B5EF4-FFF2-40B4-BE49-F238E27FC236}">
                <a16:creationId xmlns:a16="http://schemas.microsoft.com/office/drawing/2014/main" id="{C0237085-7C4E-4E7D-9E3F-5D096D7A76D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0575" y="142875"/>
            <a:ext cx="2562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6">
            <a:extLst>
              <a:ext uri="{FF2B5EF4-FFF2-40B4-BE49-F238E27FC236}">
                <a16:creationId xmlns:a16="http://schemas.microsoft.com/office/drawing/2014/main" id="{38248075-42F4-40CE-9FA2-8DF0A9BEDF8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695700"/>
            <a:ext cx="279717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4">
            <a:extLst>
              <a:ext uri="{FF2B5EF4-FFF2-40B4-BE49-F238E27FC236}">
                <a16:creationId xmlns:a16="http://schemas.microsoft.com/office/drawing/2014/main" id="{68F86FA4-683F-43F1-986B-68FE3C83865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493395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4E4BE19-8D2C-4BAC-AFFE-B33B46FE2283}"/>
              </a:ext>
            </a:extLst>
          </p:cNvPr>
          <p:cNvSpPr>
            <a:spLocks noGrp="1" noChangeArrowheads="1"/>
          </p:cNvSpPr>
          <p:nvPr>
            <p:ph type="title"/>
          </p:nvPr>
        </p:nvSpPr>
        <p:spPr>
          <a:xfrm>
            <a:off x="1173163" y="457200"/>
            <a:ext cx="7772400" cy="838200"/>
          </a:xfrm>
        </p:spPr>
        <p:txBody>
          <a:bodyPr/>
          <a:lstStyle/>
          <a:p>
            <a:pPr algn="ctr" eaLnBrk="1" hangingPunct="1"/>
            <a:r>
              <a:rPr lang="en-US" altLang="en-US" sz="5400"/>
              <a:t>Flood</a:t>
            </a:r>
          </a:p>
        </p:txBody>
      </p:sp>
      <p:sp>
        <p:nvSpPr>
          <p:cNvPr id="26627" name="Rectangle 3">
            <a:extLst>
              <a:ext uri="{FF2B5EF4-FFF2-40B4-BE49-F238E27FC236}">
                <a16:creationId xmlns:a16="http://schemas.microsoft.com/office/drawing/2014/main" id="{1FBF4226-E288-47D9-AD40-6D1C881FB576}"/>
              </a:ext>
            </a:extLst>
          </p:cNvPr>
          <p:cNvSpPr>
            <a:spLocks noGrp="1" noChangeArrowheads="1"/>
          </p:cNvSpPr>
          <p:nvPr>
            <p:ph idx="1"/>
          </p:nvPr>
        </p:nvSpPr>
        <p:spPr>
          <a:xfrm>
            <a:off x="1295400" y="1350963"/>
            <a:ext cx="7162800" cy="2089150"/>
          </a:xfrm>
        </p:spPr>
        <p:txBody>
          <a:bodyPr/>
          <a:lstStyle/>
          <a:p>
            <a:pPr eaLnBrk="1" hangingPunct="1"/>
            <a:r>
              <a:rPr lang="en-US" altLang="en-US"/>
              <a:t>Leave your car if stuck</a:t>
            </a:r>
          </a:p>
          <a:p>
            <a:pPr eaLnBrk="1" hangingPunct="1"/>
            <a:r>
              <a:rPr lang="en-US" altLang="en-US"/>
              <a:t>Get to higher ground</a:t>
            </a:r>
          </a:p>
          <a:p>
            <a:pPr eaLnBrk="1" hangingPunct="1"/>
            <a:r>
              <a:rPr lang="en-US" altLang="en-US"/>
              <a:t>DO NOT drive through flood waters</a:t>
            </a:r>
          </a:p>
          <a:p>
            <a:pPr eaLnBrk="1" hangingPunct="1">
              <a:buFont typeface="Wingdings" panose="05000000000000000000" pitchFamily="2" charset="2"/>
              <a:buNone/>
            </a:pPr>
            <a:endParaRPr lang="en-US" altLang="en-US"/>
          </a:p>
          <a:p>
            <a:pPr eaLnBrk="1" hangingPunct="1">
              <a:buFont typeface="Wingdings" panose="05000000000000000000" pitchFamily="2" charset="2"/>
              <a:buNone/>
            </a:pPr>
            <a:endParaRPr lang="en-US" altLang="en-US"/>
          </a:p>
          <a:p>
            <a:pPr eaLnBrk="1" hangingPunct="1"/>
            <a:endParaRPr lang="en-US" altLang="en-US"/>
          </a:p>
        </p:txBody>
      </p:sp>
      <p:pic>
        <p:nvPicPr>
          <p:cNvPr id="26628" name="Picture 1">
            <a:extLst>
              <a:ext uri="{FF2B5EF4-FFF2-40B4-BE49-F238E27FC236}">
                <a16:creationId xmlns:a16="http://schemas.microsoft.com/office/drawing/2014/main" id="{896A0637-7143-4C9A-BD79-3E7B2B15BF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76600"/>
            <a:ext cx="27432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a:extLst>
              <a:ext uri="{FF2B5EF4-FFF2-40B4-BE49-F238E27FC236}">
                <a16:creationId xmlns:a16="http://schemas.microsoft.com/office/drawing/2014/main" id="{3A8B60D3-3E2B-47C0-9849-CE0CB6D174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125788"/>
            <a:ext cx="3379788"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
            <a:extLst>
              <a:ext uri="{FF2B5EF4-FFF2-40B4-BE49-F238E27FC236}">
                <a16:creationId xmlns:a16="http://schemas.microsoft.com/office/drawing/2014/main" id="{274D00C7-64BA-4921-B302-062CF43AB15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17863" y="44196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7">
            <a:extLst>
              <a:ext uri="{FF2B5EF4-FFF2-40B4-BE49-F238E27FC236}">
                <a16:creationId xmlns:a16="http://schemas.microsoft.com/office/drawing/2014/main" id="{2DB60BFB-3F8B-470A-AC0A-00034272B58B}"/>
              </a:ext>
            </a:extLst>
          </p:cNvPr>
          <p:cNvSpPr txBox="1">
            <a:spLocks noChangeArrowheads="1"/>
          </p:cNvSpPr>
          <p:nvPr/>
        </p:nvSpPr>
        <p:spPr bwMode="auto">
          <a:xfrm>
            <a:off x="6478588" y="5334000"/>
            <a:ext cx="1700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000" b="1">
                <a:latin typeface="Times New Roman" panose="02020603050405020304" pitchFamily="18" charset="0"/>
              </a:rPr>
              <a:t>Charlotte 2011</a:t>
            </a:r>
          </a:p>
        </p:txBody>
      </p:sp>
      <p:sp>
        <p:nvSpPr>
          <p:cNvPr id="26632" name="TextBox 8">
            <a:extLst>
              <a:ext uri="{FF2B5EF4-FFF2-40B4-BE49-F238E27FC236}">
                <a16:creationId xmlns:a16="http://schemas.microsoft.com/office/drawing/2014/main" id="{4AFF335D-F842-4B07-BE00-08CD5D01A8A6}"/>
              </a:ext>
            </a:extLst>
          </p:cNvPr>
          <p:cNvSpPr txBox="1">
            <a:spLocks noChangeArrowheads="1"/>
          </p:cNvSpPr>
          <p:nvPr/>
        </p:nvSpPr>
        <p:spPr bwMode="auto">
          <a:xfrm>
            <a:off x="1274763" y="5195888"/>
            <a:ext cx="1698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000" b="1">
                <a:latin typeface="Times New Roman" panose="02020603050405020304" pitchFamily="18" charset="0"/>
              </a:rPr>
              <a:t>Flash flood</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67B9CF6-7B3B-4418-8189-A36EEE2630D5}"/>
              </a:ext>
            </a:extLst>
          </p:cNvPr>
          <p:cNvSpPr>
            <a:spLocks noGrp="1"/>
          </p:cNvSpPr>
          <p:nvPr>
            <p:ph type="title"/>
          </p:nvPr>
        </p:nvSpPr>
        <p:spPr/>
        <p:txBody>
          <a:bodyPr/>
          <a:lstStyle/>
          <a:p>
            <a:pPr algn="ctr"/>
            <a:r>
              <a:rPr lang="en-US" altLang="en-US"/>
              <a:t>Flood</a:t>
            </a:r>
          </a:p>
        </p:txBody>
      </p:sp>
      <p:pic>
        <p:nvPicPr>
          <p:cNvPr id="28675" name="Content Placeholder 3">
            <a:extLst>
              <a:ext uri="{FF2B5EF4-FFF2-40B4-BE49-F238E27FC236}">
                <a16:creationId xmlns:a16="http://schemas.microsoft.com/office/drawing/2014/main" id="{B032EBA0-41D1-4FB0-B414-466B3E4AD5A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03338" y="1600200"/>
            <a:ext cx="3436937" cy="2284413"/>
          </a:xfrm>
        </p:spPr>
      </p:pic>
      <p:pic>
        <p:nvPicPr>
          <p:cNvPr id="28676" name="Picture 4">
            <a:extLst>
              <a:ext uri="{FF2B5EF4-FFF2-40B4-BE49-F238E27FC236}">
                <a16:creationId xmlns:a16="http://schemas.microsoft.com/office/drawing/2014/main" id="{ADED0F06-30A7-48AF-852A-261A12A6D7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046538"/>
            <a:ext cx="37830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a:extLst>
              <a:ext uri="{FF2B5EF4-FFF2-40B4-BE49-F238E27FC236}">
                <a16:creationId xmlns:a16="http://schemas.microsoft.com/office/drawing/2014/main" id="{16DA852A-724A-424D-B904-1DF962F045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600200"/>
            <a:ext cx="3779838"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a:extLst>
              <a:ext uri="{FF2B5EF4-FFF2-40B4-BE49-F238E27FC236}">
                <a16:creationId xmlns:a16="http://schemas.microsoft.com/office/drawing/2014/main" id="{A54B7A7F-DEB9-4BDA-BEC4-BE7346C44F2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59363" y="4021138"/>
            <a:ext cx="2949575"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7">
            <a:extLst>
              <a:ext uri="{FF2B5EF4-FFF2-40B4-BE49-F238E27FC236}">
                <a16:creationId xmlns:a16="http://schemas.microsoft.com/office/drawing/2014/main" id="{F36E8BCA-CF66-48F4-A4BD-2F3CFC513CB2}"/>
              </a:ext>
            </a:extLst>
          </p:cNvPr>
          <p:cNvSpPr txBox="1">
            <a:spLocks noChangeArrowheads="1"/>
          </p:cNvSpPr>
          <p:nvPr/>
        </p:nvSpPr>
        <p:spPr bwMode="auto">
          <a:xfrm>
            <a:off x="1314450" y="3468688"/>
            <a:ext cx="2354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000" b="1">
                <a:latin typeface="Times New Roman" panose="02020603050405020304" pitchFamily="18" charset="0"/>
              </a:rPr>
              <a:t>Asheville May 2013</a:t>
            </a:r>
          </a:p>
        </p:txBody>
      </p:sp>
      <p:sp>
        <p:nvSpPr>
          <p:cNvPr id="28680" name="TextBox 8">
            <a:extLst>
              <a:ext uri="{FF2B5EF4-FFF2-40B4-BE49-F238E27FC236}">
                <a16:creationId xmlns:a16="http://schemas.microsoft.com/office/drawing/2014/main" id="{F0AE3B72-C97E-412F-A21C-A4D580901FA2}"/>
              </a:ext>
            </a:extLst>
          </p:cNvPr>
          <p:cNvSpPr txBox="1">
            <a:spLocks noChangeArrowheads="1"/>
          </p:cNvSpPr>
          <p:nvPr/>
        </p:nvSpPr>
        <p:spPr bwMode="auto">
          <a:xfrm>
            <a:off x="3151188" y="5399088"/>
            <a:ext cx="1698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000" b="1">
                <a:latin typeface="Times New Roman" panose="02020603050405020304" pitchFamily="18" charset="0"/>
              </a:rPr>
              <a:t>Lincolnton July 2013</a:t>
            </a:r>
          </a:p>
        </p:txBody>
      </p:sp>
      <p:sp>
        <p:nvSpPr>
          <p:cNvPr id="28681" name="TextBox 9">
            <a:extLst>
              <a:ext uri="{FF2B5EF4-FFF2-40B4-BE49-F238E27FC236}">
                <a16:creationId xmlns:a16="http://schemas.microsoft.com/office/drawing/2014/main" id="{629D7D43-17FE-48EC-A60C-ACC96E97372E}"/>
              </a:ext>
            </a:extLst>
          </p:cNvPr>
          <p:cNvSpPr txBox="1">
            <a:spLocks noChangeArrowheads="1"/>
          </p:cNvSpPr>
          <p:nvPr/>
        </p:nvSpPr>
        <p:spPr bwMode="auto">
          <a:xfrm>
            <a:off x="5143500" y="3024188"/>
            <a:ext cx="1698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000" b="1">
                <a:latin typeface="Times New Roman" panose="02020603050405020304" pitchFamily="18" charset="0"/>
              </a:rPr>
              <a:t>Lincolnton July 2013</a:t>
            </a:r>
          </a:p>
        </p:txBody>
      </p:sp>
      <p:sp>
        <p:nvSpPr>
          <p:cNvPr id="28682" name="TextBox 10">
            <a:extLst>
              <a:ext uri="{FF2B5EF4-FFF2-40B4-BE49-F238E27FC236}">
                <a16:creationId xmlns:a16="http://schemas.microsoft.com/office/drawing/2014/main" id="{F8A70AD8-0F11-4A84-802A-46A824C42D64}"/>
              </a:ext>
            </a:extLst>
          </p:cNvPr>
          <p:cNvSpPr txBox="1">
            <a:spLocks noChangeArrowheads="1"/>
          </p:cNvSpPr>
          <p:nvPr/>
        </p:nvSpPr>
        <p:spPr bwMode="auto">
          <a:xfrm>
            <a:off x="5143500" y="5497513"/>
            <a:ext cx="196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ClrTx/>
              <a:buSzTx/>
              <a:buFontTx/>
              <a:buNone/>
            </a:pPr>
            <a:r>
              <a:rPr lang="en-US" altLang="en-US" sz="2000" b="1">
                <a:latin typeface="Times New Roman" panose="02020603050405020304" pitchFamily="18" charset="0"/>
              </a:rPr>
              <a:t>Flooded street</a:t>
            </a: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a:extLst>
              <a:ext uri="{FF2B5EF4-FFF2-40B4-BE49-F238E27FC236}">
                <a16:creationId xmlns:a16="http://schemas.microsoft.com/office/drawing/2014/main" id="{9B98485A-1CA1-4149-8D1D-2551CFA218F7}"/>
              </a:ext>
            </a:extLst>
          </p:cNvPr>
          <p:cNvSpPr>
            <a:spLocks noGrp="1"/>
          </p:cNvSpPr>
          <p:nvPr>
            <p:ph type="title"/>
          </p:nvPr>
        </p:nvSpPr>
        <p:spPr/>
        <p:txBody>
          <a:bodyPr/>
          <a:lstStyle/>
          <a:p>
            <a:pPr algn="ctr"/>
            <a:r>
              <a:rPr lang="en-US" altLang="en-US"/>
              <a:t>Earthquake</a:t>
            </a:r>
          </a:p>
        </p:txBody>
      </p:sp>
      <p:pic>
        <p:nvPicPr>
          <p:cNvPr id="30723" name="Picture 8" descr="nshm_us02">
            <a:extLst>
              <a:ext uri="{FF2B5EF4-FFF2-40B4-BE49-F238E27FC236}">
                <a16:creationId xmlns:a16="http://schemas.microsoft.com/office/drawing/2014/main" id="{C31100B9-F069-4397-8D81-AC9F18A60435}"/>
              </a:ext>
            </a:extLst>
          </p:cNvPr>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41202" t="53868" r="31425" b="20732"/>
          <a:stretch>
            <a:fillRect/>
          </a:stretch>
        </p:blipFill>
        <p:spPr bwMode="auto">
          <a:xfrm>
            <a:off x="4724400" y="2057400"/>
            <a:ext cx="4010025"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8736B256-3867-4CD0-91C1-486DD1BA7B27}"/>
              </a:ext>
            </a:extLst>
          </p:cNvPr>
          <p:cNvSpPr txBox="1">
            <a:spLocks noChangeArrowheads="1"/>
          </p:cNvSpPr>
          <p:nvPr/>
        </p:nvSpPr>
        <p:spPr>
          <a:xfrm>
            <a:off x="1524000" y="1752600"/>
            <a:ext cx="3001963" cy="4267200"/>
          </a:xfrm>
          <a:prstGeom prst="rect">
            <a:avLst/>
          </a:prstGeom>
        </p:spPr>
        <p:txBody>
          <a:bodyPr/>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endParaRPr lang="en-US" sz="2800" kern="0" dirty="0"/>
          </a:p>
          <a:p>
            <a:pPr eaLnBrk="1" hangingPunct="1">
              <a:defRPr/>
            </a:pPr>
            <a:r>
              <a:rPr lang="en-US" sz="2800" kern="0" dirty="0"/>
              <a:t>Stay away from windows and falling items</a:t>
            </a:r>
          </a:p>
          <a:p>
            <a:pPr eaLnBrk="1" hangingPunct="1">
              <a:defRPr/>
            </a:pPr>
            <a:endParaRPr lang="en-US" sz="2800" kern="0" dirty="0"/>
          </a:p>
          <a:p>
            <a:pPr eaLnBrk="1" hangingPunct="1">
              <a:defRPr/>
            </a:pPr>
            <a:r>
              <a:rPr lang="en-US" sz="2800" kern="0" dirty="0"/>
              <a:t>Get in a door frame or under a desk</a:t>
            </a:r>
          </a:p>
          <a:p>
            <a:pPr eaLnBrk="1" hangingPunct="1">
              <a:defRPr/>
            </a:pPr>
            <a:endParaRPr lang="en-US" sz="2800" kern="0" dirty="0"/>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233BA3B1-A5A0-41D7-B8F9-DD0E41B60B2C}"/>
              </a:ext>
            </a:extLst>
          </p:cNvPr>
          <p:cNvSpPr>
            <a:spLocks noGrp="1"/>
          </p:cNvSpPr>
          <p:nvPr>
            <p:ph type="title"/>
          </p:nvPr>
        </p:nvSpPr>
        <p:spPr/>
        <p:txBody>
          <a:bodyPr/>
          <a:lstStyle/>
          <a:p>
            <a:pPr algn="ctr"/>
            <a:r>
              <a:rPr lang="en-US" altLang="en-US"/>
              <a:t>Other Emergencies</a:t>
            </a:r>
          </a:p>
        </p:txBody>
      </p:sp>
      <p:sp>
        <p:nvSpPr>
          <p:cNvPr id="32771" name="Text Placeholder 6">
            <a:extLst>
              <a:ext uri="{FF2B5EF4-FFF2-40B4-BE49-F238E27FC236}">
                <a16:creationId xmlns:a16="http://schemas.microsoft.com/office/drawing/2014/main" id="{A1C6B921-EF44-4983-BE15-446B12A9C34D}"/>
              </a:ext>
            </a:extLst>
          </p:cNvPr>
          <p:cNvSpPr>
            <a:spLocks noGrp="1"/>
          </p:cNvSpPr>
          <p:nvPr>
            <p:ph type="body" idx="1"/>
          </p:nvPr>
        </p:nvSpPr>
        <p:spPr/>
        <p:txBody>
          <a:bodyPr/>
          <a:lstStyle/>
          <a:p>
            <a:pPr algn="ctr"/>
            <a:r>
              <a:rPr lang="en-US" altLang="en-US"/>
              <a:t>Terror</a:t>
            </a:r>
          </a:p>
        </p:txBody>
      </p:sp>
      <p:sp>
        <p:nvSpPr>
          <p:cNvPr id="32772" name="Content Placeholder 5">
            <a:extLst>
              <a:ext uri="{FF2B5EF4-FFF2-40B4-BE49-F238E27FC236}">
                <a16:creationId xmlns:a16="http://schemas.microsoft.com/office/drawing/2014/main" id="{3C617B66-B675-4065-9B99-A4397C6A1D76}"/>
              </a:ext>
            </a:extLst>
          </p:cNvPr>
          <p:cNvSpPr>
            <a:spLocks noGrp="1"/>
          </p:cNvSpPr>
          <p:nvPr>
            <p:ph sz="half" idx="2"/>
          </p:nvPr>
        </p:nvSpPr>
        <p:spPr>
          <a:xfrm>
            <a:off x="1066800" y="2174875"/>
            <a:ext cx="3124200" cy="3951288"/>
          </a:xfrm>
        </p:spPr>
        <p:txBody>
          <a:bodyPr/>
          <a:lstStyle/>
          <a:p>
            <a:pPr eaLnBrk="1" hangingPunct="1"/>
            <a:endParaRPr lang="en-US" altLang="en-US"/>
          </a:p>
          <a:p>
            <a:pPr eaLnBrk="1" hangingPunct="1"/>
            <a:r>
              <a:rPr lang="en-US" altLang="en-US"/>
              <a:t>Stay calm </a:t>
            </a:r>
          </a:p>
          <a:p>
            <a:pPr eaLnBrk="1" hangingPunct="1"/>
            <a:r>
              <a:rPr lang="en-US" altLang="en-US"/>
              <a:t>Follow instructions</a:t>
            </a:r>
          </a:p>
          <a:p>
            <a:pPr eaLnBrk="1" hangingPunct="1"/>
            <a:r>
              <a:rPr lang="en-US" altLang="en-US"/>
              <a:t>For Bomb Threats </a:t>
            </a:r>
            <a:r>
              <a:rPr lang="en-US" altLang="en-US">
                <a:latin typeface="Times New Roman" panose="02020603050405020304" pitchFamily="18" charset="0"/>
              </a:rPr>
              <a:t>–</a:t>
            </a:r>
            <a:r>
              <a:rPr lang="en-US" altLang="en-US"/>
              <a:t> don</a:t>
            </a:r>
            <a:r>
              <a:rPr lang="en-US" altLang="en-US">
                <a:latin typeface="Times New Roman" panose="02020603050405020304" pitchFamily="18" charset="0"/>
              </a:rPr>
              <a:t>’</a:t>
            </a:r>
            <a:r>
              <a:rPr lang="en-US" altLang="en-US"/>
              <a:t>t use a cell phone</a:t>
            </a:r>
          </a:p>
          <a:p>
            <a:endParaRPr lang="en-US" altLang="en-US"/>
          </a:p>
        </p:txBody>
      </p:sp>
      <p:sp>
        <p:nvSpPr>
          <p:cNvPr id="32773" name="Text Placeholder 7">
            <a:extLst>
              <a:ext uri="{FF2B5EF4-FFF2-40B4-BE49-F238E27FC236}">
                <a16:creationId xmlns:a16="http://schemas.microsoft.com/office/drawing/2014/main" id="{845EFFCF-6AA8-441E-AEAC-80A9826AE596}"/>
              </a:ext>
            </a:extLst>
          </p:cNvPr>
          <p:cNvSpPr>
            <a:spLocks noGrp="1"/>
          </p:cNvSpPr>
          <p:nvPr>
            <p:ph type="body" sz="quarter" idx="3"/>
          </p:nvPr>
        </p:nvSpPr>
        <p:spPr/>
        <p:txBody>
          <a:bodyPr/>
          <a:lstStyle/>
          <a:p>
            <a:pPr algn="ctr"/>
            <a:r>
              <a:rPr lang="en-US" altLang="en-US"/>
              <a:t>Chemical </a:t>
            </a:r>
          </a:p>
        </p:txBody>
      </p:sp>
      <p:sp>
        <p:nvSpPr>
          <p:cNvPr id="32774" name="Content Placeholder 8">
            <a:extLst>
              <a:ext uri="{FF2B5EF4-FFF2-40B4-BE49-F238E27FC236}">
                <a16:creationId xmlns:a16="http://schemas.microsoft.com/office/drawing/2014/main" id="{2A1A809C-47C8-45FE-AFD2-C22039137149}"/>
              </a:ext>
            </a:extLst>
          </p:cNvPr>
          <p:cNvSpPr>
            <a:spLocks noGrp="1"/>
          </p:cNvSpPr>
          <p:nvPr>
            <p:ph sz="quarter" idx="4"/>
          </p:nvPr>
        </p:nvSpPr>
        <p:spPr/>
        <p:txBody>
          <a:bodyPr/>
          <a:lstStyle/>
          <a:p>
            <a:endParaRPr lang="en-US" altLang="en-US"/>
          </a:p>
          <a:p>
            <a:r>
              <a:rPr lang="en-US" altLang="en-US"/>
              <a:t>Spills</a:t>
            </a:r>
          </a:p>
          <a:p>
            <a:r>
              <a:rPr lang="en-US" altLang="en-US"/>
              <a:t>Chemical Plant Fires</a:t>
            </a:r>
          </a:p>
          <a:p>
            <a:r>
              <a:rPr lang="en-US" altLang="en-US"/>
              <a:t>Leave your home if ordered to</a:t>
            </a:r>
          </a:p>
          <a:p>
            <a:r>
              <a:rPr lang="en-US" altLang="en-US"/>
              <a:t>If no evacuation, stay indoors until after officials say spill is contained</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C7402B5-8EAC-4338-ABEE-4EE4B8794B28}"/>
              </a:ext>
            </a:extLst>
          </p:cNvPr>
          <p:cNvSpPr>
            <a:spLocks noGrp="1" noChangeArrowheads="1"/>
          </p:cNvSpPr>
          <p:nvPr>
            <p:ph type="title"/>
          </p:nvPr>
        </p:nvSpPr>
        <p:spPr/>
        <p:txBody>
          <a:bodyPr/>
          <a:lstStyle/>
          <a:p>
            <a:pPr algn="ctr" eaLnBrk="1" hangingPunct="1"/>
            <a:r>
              <a:rPr lang="en-US" altLang="en-US"/>
              <a:t>Disease</a:t>
            </a:r>
            <a:endParaRPr lang="es-MX" altLang="en-US"/>
          </a:p>
        </p:txBody>
      </p:sp>
      <p:sp>
        <p:nvSpPr>
          <p:cNvPr id="34819" name="Rectangle 3">
            <a:extLst>
              <a:ext uri="{FF2B5EF4-FFF2-40B4-BE49-F238E27FC236}">
                <a16:creationId xmlns:a16="http://schemas.microsoft.com/office/drawing/2014/main" id="{1E88B81F-E23C-486A-9B6E-A21CFEAB42E2}"/>
              </a:ext>
            </a:extLst>
          </p:cNvPr>
          <p:cNvSpPr>
            <a:spLocks noGrp="1" noChangeArrowheads="1"/>
          </p:cNvSpPr>
          <p:nvPr>
            <p:ph type="body" sz="half" idx="1"/>
          </p:nvPr>
        </p:nvSpPr>
        <p:spPr>
          <a:xfrm>
            <a:off x="1173163" y="1752600"/>
            <a:ext cx="7772400" cy="2209800"/>
          </a:xfrm>
        </p:spPr>
        <p:txBody>
          <a:bodyPr/>
          <a:lstStyle/>
          <a:p>
            <a:pPr eaLnBrk="1" hangingPunct="1">
              <a:lnSpc>
                <a:spcPct val="90000"/>
              </a:lnSpc>
            </a:pPr>
            <a:r>
              <a:rPr lang="en-US" altLang="en-US" sz="2800"/>
              <a:t>Find Facts</a:t>
            </a:r>
          </a:p>
          <a:p>
            <a:pPr eaLnBrk="1" hangingPunct="1">
              <a:lnSpc>
                <a:spcPct val="90000"/>
              </a:lnSpc>
            </a:pPr>
            <a:r>
              <a:rPr lang="en-US" altLang="en-US" sz="2800"/>
              <a:t>Avian influenza </a:t>
            </a:r>
            <a:r>
              <a:rPr lang="en-US" altLang="en-US" sz="2800">
                <a:latin typeface="Times New Roman" panose="02020603050405020304" pitchFamily="18" charset="0"/>
              </a:rPr>
              <a:t>“</a:t>
            </a:r>
            <a:r>
              <a:rPr lang="en-US" altLang="en-US" sz="2800"/>
              <a:t>bird flu</a:t>
            </a:r>
            <a:r>
              <a:rPr lang="en-US" altLang="en-US" sz="2800">
                <a:latin typeface="Times New Roman" panose="02020603050405020304" pitchFamily="18" charset="0"/>
              </a:rPr>
              <a:t>”</a:t>
            </a:r>
            <a:r>
              <a:rPr lang="en-US" altLang="en-US" sz="2800"/>
              <a:t> does NOT spread easily to humans</a:t>
            </a:r>
          </a:p>
          <a:p>
            <a:pPr eaLnBrk="1" hangingPunct="1">
              <a:lnSpc>
                <a:spcPct val="90000"/>
              </a:lnSpc>
            </a:pPr>
            <a:r>
              <a:rPr lang="en-US" altLang="en-US" sz="2800"/>
              <a:t>Call Centers for Disease Control and Prevention        1-800-232-4636</a:t>
            </a:r>
          </a:p>
          <a:p>
            <a:pPr eaLnBrk="1" hangingPunct="1">
              <a:lnSpc>
                <a:spcPct val="90000"/>
              </a:lnSpc>
            </a:pPr>
            <a:endParaRPr lang="es-MX" altLang="en-US" sz="2800"/>
          </a:p>
        </p:txBody>
      </p:sp>
      <p:pic>
        <p:nvPicPr>
          <p:cNvPr id="34820" name="Picture 7" descr="PandemicFlu.gov">
            <a:hlinkClick r:id="rId3"/>
            <a:extLst>
              <a:ext uri="{FF2B5EF4-FFF2-40B4-BE49-F238E27FC236}">
                <a16:creationId xmlns:a16="http://schemas.microsoft.com/office/drawing/2014/main" id="{29FB0CA2-92B2-4204-92E2-B7092EE6B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648200"/>
            <a:ext cx="3124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8">
            <a:extLst>
              <a:ext uri="{FF2B5EF4-FFF2-40B4-BE49-F238E27FC236}">
                <a16:creationId xmlns:a16="http://schemas.microsoft.com/office/drawing/2014/main" id="{7BA26309-83AB-48FC-B87B-FBE1A3B50158}"/>
              </a:ext>
            </a:extLst>
          </p:cNvPr>
          <p:cNvSpPr>
            <a:spLocks noChangeArrowheads="1"/>
          </p:cNvSpPr>
          <p:nvPr/>
        </p:nvSpPr>
        <p:spPr bwMode="auto">
          <a:xfrm>
            <a:off x="5029200" y="5029200"/>
            <a:ext cx="2971800" cy="6413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ClrTx/>
              <a:buSzTx/>
              <a:buFontTx/>
              <a:buNone/>
            </a:pPr>
            <a:r>
              <a:rPr lang="es-MX" altLang="en-US" sz="3600">
                <a:latin typeface="Times New Roman" panose="02020603050405020304" pitchFamily="18" charset="0"/>
                <a:hlinkClick r:id="rId5"/>
              </a:rPr>
              <a:t>www.cdc.gov/</a:t>
            </a:r>
            <a:endParaRPr lang="es-MX" altLang="en-US" sz="3600">
              <a:latin typeface="Times New Roman" panose="02020603050405020304" pitchFamily="18" charset="0"/>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C7402B5-8EAC-4338-ABEE-4EE4B8794B28}"/>
              </a:ext>
            </a:extLst>
          </p:cNvPr>
          <p:cNvSpPr>
            <a:spLocks noGrp="1" noChangeArrowheads="1"/>
          </p:cNvSpPr>
          <p:nvPr>
            <p:ph type="title"/>
          </p:nvPr>
        </p:nvSpPr>
        <p:spPr/>
        <p:txBody>
          <a:bodyPr/>
          <a:lstStyle/>
          <a:p>
            <a:pPr algn="ctr" eaLnBrk="1" hangingPunct="1"/>
            <a:r>
              <a:rPr lang="en-US" altLang="en-US" dirty="0"/>
              <a:t>Pandemic</a:t>
            </a:r>
            <a:endParaRPr lang="es-MX" altLang="en-US" dirty="0"/>
          </a:p>
        </p:txBody>
      </p:sp>
      <p:sp>
        <p:nvSpPr>
          <p:cNvPr id="34819" name="Rectangle 3">
            <a:extLst>
              <a:ext uri="{FF2B5EF4-FFF2-40B4-BE49-F238E27FC236}">
                <a16:creationId xmlns:a16="http://schemas.microsoft.com/office/drawing/2014/main" id="{1E88B81F-E23C-486A-9B6E-A21CFEAB42E2}"/>
              </a:ext>
            </a:extLst>
          </p:cNvPr>
          <p:cNvSpPr>
            <a:spLocks noGrp="1" noChangeArrowheads="1"/>
          </p:cNvSpPr>
          <p:nvPr>
            <p:ph type="body" sz="half" idx="1"/>
          </p:nvPr>
        </p:nvSpPr>
        <p:spPr>
          <a:xfrm>
            <a:off x="1419225" y="1600199"/>
            <a:ext cx="6962775" cy="1590675"/>
          </a:xfrm>
        </p:spPr>
        <p:txBody>
          <a:bodyPr/>
          <a:lstStyle/>
          <a:p>
            <a:pPr marL="0" indent="0" algn="ctr" eaLnBrk="1" hangingPunct="1">
              <a:lnSpc>
                <a:spcPct val="90000"/>
              </a:lnSpc>
              <a:buNone/>
            </a:pPr>
            <a:r>
              <a:rPr lang="en-US" altLang="en-US" sz="2800" dirty="0"/>
              <a:t>COVID-19</a:t>
            </a:r>
          </a:p>
          <a:p>
            <a:pPr marL="0" indent="0" algn="ctr" eaLnBrk="1" hangingPunct="1">
              <a:lnSpc>
                <a:spcPct val="90000"/>
              </a:lnSpc>
              <a:buNone/>
            </a:pPr>
            <a:endParaRPr lang="en-US" altLang="en-US" sz="2800" dirty="0"/>
          </a:p>
          <a:p>
            <a:pPr marL="0" indent="0" eaLnBrk="1" hangingPunct="1">
              <a:lnSpc>
                <a:spcPct val="90000"/>
              </a:lnSpc>
              <a:buNone/>
            </a:pPr>
            <a:r>
              <a:rPr lang="en-US" altLang="en-US" sz="2800" dirty="0"/>
              <a:t>Wear a mask!                  Social Distancing</a:t>
            </a:r>
          </a:p>
          <a:p>
            <a:pPr marL="0" indent="0" eaLnBrk="1" hangingPunct="1">
              <a:lnSpc>
                <a:spcPct val="90000"/>
              </a:lnSpc>
              <a:buNone/>
            </a:pPr>
            <a:endParaRPr lang="en-US" altLang="en-US" sz="2800" dirty="0"/>
          </a:p>
          <a:p>
            <a:pPr eaLnBrk="1" hangingPunct="1">
              <a:lnSpc>
                <a:spcPct val="90000"/>
              </a:lnSpc>
            </a:pPr>
            <a:endParaRPr lang="es-MX" altLang="en-US" sz="2800" dirty="0"/>
          </a:p>
        </p:txBody>
      </p:sp>
      <p:sp>
        <p:nvSpPr>
          <p:cNvPr id="34821" name="Rectangle 8">
            <a:extLst>
              <a:ext uri="{FF2B5EF4-FFF2-40B4-BE49-F238E27FC236}">
                <a16:creationId xmlns:a16="http://schemas.microsoft.com/office/drawing/2014/main" id="{7BA26309-83AB-48FC-B87B-FBE1A3B50158}"/>
              </a:ext>
            </a:extLst>
          </p:cNvPr>
          <p:cNvSpPr>
            <a:spLocks noChangeArrowheads="1"/>
          </p:cNvSpPr>
          <p:nvPr/>
        </p:nvSpPr>
        <p:spPr bwMode="auto">
          <a:xfrm>
            <a:off x="5791200" y="5759450"/>
            <a:ext cx="2971800" cy="6413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ClrTx/>
              <a:buSzTx/>
              <a:buFontTx/>
              <a:buNone/>
            </a:pPr>
            <a:r>
              <a:rPr lang="es-MX" altLang="en-US" sz="3600" dirty="0">
                <a:latin typeface="Times New Roman" panose="02020603050405020304" pitchFamily="18" charset="0"/>
                <a:hlinkClick r:id="rId3"/>
              </a:rPr>
              <a:t>www.cdc.gov/</a:t>
            </a:r>
            <a:endParaRPr lang="es-MX" altLang="en-US" sz="3600" dirty="0">
              <a:latin typeface="Times New Roman" panose="02020603050405020304" pitchFamily="18" charset="0"/>
            </a:endParaRPr>
          </a:p>
        </p:txBody>
      </p:sp>
      <p:pic>
        <p:nvPicPr>
          <p:cNvPr id="67586" name="Picture 2" descr="RIDOH: New coronavirus disease (COVID-19) response measures announced for  Rhode Island | What's Up Newp">
            <a:extLst>
              <a:ext uri="{FF2B5EF4-FFF2-40B4-BE49-F238E27FC236}">
                <a16:creationId xmlns:a16="http://schemas.microsoft.com/office/drawing/2014/main" id="{CC2F9C4E-1885-4BD9-8CAA-F0E145CD5A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945" y="5216236"/>
            <a:ext cx="315277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E44E1C2-7EB9-43C9-8B4A-4C69C3B86327}"/>
              </a:ext>
            </a:extLst>
          </p:cNvPr>
          <p:cNvPicPr>
            <a:picLocks noChangeAspect="1"/>
          </p:cNvPicPr>
          <p:nvPr/>
        </p:nvPicPr>
        <p:blipFill>
          <a:blip r:embed="rId5"/>
          <a:stretch>
            <a:fillRect/>
          </a:stretch>
        </p:blipFill>
        <p:spPr>
          <a:xfrm>
            <a:off x="1479695" y="3384550"/>
            <a:ext cx="2867025" cy="1590675"/>
          </a:xfrm>
          <a:prstGeom prst="rect">
            <a:avLst/>
          </a:prstGeom>
        </p:spPr>
      </p:pic>
      <p:pic>
        <p:nvPicPr>
          <p:cNvPr id="3" name="Picture 2">
            <a:extLst>
              <a:ext uri="{FF2B5EF4-FFF2-40B4-BE49-F238E27FC236}">
                <a16:creationId xmlns:a16="http://schemas.microsoft.com/office/drawing/2014/main" id="{53823F5C-6421-4661-A3C8-3ABCB27433A2}"/>
              </a:ext>
            </a:extLst>
          </p:cNvPr>
          <p:cNvPicPr>
            <a:picLocks noChangeAspect="1"/>
          </p:cNvPicPr>
          <p:nvPr/>
        </p:nvPicPr>
        <p:blipFill>
          <a:blip r:embed="rId6"/>
          <a:stretch>
            <a:fillRect/>
          </a:stretch>
        </p:blipFill>
        <p:spPr>
          <a:xfrm>
            <a:off x="5606905" y="3342986"/>
            <a:ext cx="2343150" cy="1952625"/>
          </a:xfrm>
          <a:prstGeom prst="rect">
            <a:avLst/>
          </a:prstGeom>
        </p:spPr>
      </p:pic>
    </p:spTree>
    <p:extLst>
      <p:ext uri="{BB962C8B-B14F-4D97-AF65-F5344CB8AC3E}">
        <p14:creationId xmlns:p14="http://schemas.microsoft.com/office/powerpoint/2010/main" val="3914149829"/>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B0A6E85-550D-466B-A373-CC502950765F}"/>
              </a:ext>
            </a:extLst>
          </p:cNvPr>
          <p:cNvSpPr>
            <a:spLocks noGrp="1" noChangeArrowheads="1"/>
          </p:cNvSpPr>
          <p:nvPr>
            <p:ph type="title"/>
          </p:nvPr>
        </p:nvSpPr>
        <p:spPr/>
        <p:txBody>
          <a:bodyPr/>
          <a:lstStyle/>
          <a:p>
            <a:pPr algn="ctr" eaLnBrk="1" hangingPunct="1"/>
            <a:r>
              <a:rPr lang="en-US" altLang="en-US"/>
              <a:t>Plan</a:t>
            </a:r>
          </a:p>
        </p:txBody>
      </p:sp>
      <p:sp>
        <p:nvSpPr>
          <p:cNvPr id="36867" name="Rectangle 3">
            <a:extLst>
              <a:ext uri="{FF2B5EF4-FFF2-40B4-BE49-F238E27FC236}">
                <a16:creationId xmlns:a16="http://schemas.microsoft.com/office/drawing/2014/main" id="{A92462E0-5B3F-4111-A5CA-223B323F6B17}"/>
              </a:ext>
            </a:extLst>
          </p:cNvPr>
          <p:cNvSpPr>
            <a:spLocks noGrp="1" noChangeArrowheads="1"/>
          </p:cNvSpPr>
          <p:nvPr>
            <p:ph type="body" idx="1"/>
          </p:nvPr>
        </p:nvSpPr>
        <p:spPr/>
        <p:txBody>
          <a:bodyPr/>
          <a:lstStyle/>
          <a:p>
            <a:pPr eaLnBrk="1" hangingPunct="1">
              <a:lnSpc>
                <a:spcPct val="90000"/>
              </a:lnSpc>
            </a:pPr>
            <a:r>
              <a:rPr lang="en-US" altLang="en-US"/>
              <a:t>Be Ready for 72 hours (3 days)</a:t>
            </a:r>
          </a:p>
          <a:p>
            <a:pPr eaLnBrk="1" hangingPunct="1">
              <a:lnSpc>
                <a:spcPct val="90000"/>
              </a:lnSpc>
            </a:pPr>
            <a:r>
              <a:rPr lang="en-US" altLang="en-US"/>
              <a:t>Who will you call? Person out-of-town, long distance phone lines</a:t>
            </a:r>
          </a:p>
          <a:p>
            <a:pPr eaLnBrk="1" hangingPunct="1">
              <a:lnSpc>
                <a:spcPct val="90000"/>
              </a:lnSpc>
            </a:pPr>
            <a:r>
              <a:rPr lang="en-US" altLang="en-US"/>
              <a:t>Where will you be? Meeting places: one near home and one outside neighborhood</a:t>
            </a:r>
          </a:p>
          <a:p>
            <a:pPr eaLnBrk="1" hangingPunct="1">
              <a:lnSpc>
                <a:spcPct val="90000"/>
              </a:lnSpc>
            </a:pPr>
            <a:r>
              <a:rPr lang="en-US" altLang="en-US"/>
              <a:t>Elderly, disabled, no English, pets, kids?</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251CE17-DBF2-4175-96F4-2D7448591758}"/>
              </a:ext>
            </a:extLst>
          </p:cNvPr>
          <p:cNvSpPr>
            <a:spLocks noGrp="1" noChangeArrowheads="1"/>
          </p:cNvSpPr>
          <p:nvPr>
            <p:ph type="title"/>
          </p:nvPr>
        </p:nvSpPr>
        <p:spPr/>
        <p:txBody>
          <a:bodyPr/>
          <a:lstStyle/>
          <a:p>
            <a:pPr algn="ctr" eaLnBrk="1" hangingPunct="1"/>
            <a:r>
              <a:rPr lang="en-US" altLang="en-US" b="1"/>
              <a:t>Evacuate</a:t>
            </a:r>
            <a:br>
              <a:rPr lang="en-US" altLang="en-US"/>
            </a:br>
            <a:r>
              <a:rPr lang="en-US" altLang="en-US" sz="3200"/>
              <a:t>If local officials issue evacuation orders – follow them!</a:t>
            </a:r>
          </a:p>
        </p:txBody>
      </p:sp>
      <p:sp>
        <p:nvSpPr>
          <p:cNvPr id="38915" name="Rectangle 3">
            <a:extLst>
              <a:ext uri="{FF2B5EF4-FFF2-40B4-BE49-F238E27FC236}">
                <a16:creationId xmlns:a16="http://schemas.microsoft.com/office/drawing/2014/main" id="{5DC1DD2A-F18C-424F-94C1-7450B4529926}"/>
              </a:ext>
            </a:extLst>
          </p:cNvPr>
          <p:cNvSpPr>
            <a:spLocks noGrp="1" noChangeArrowheads="1"/>
          </p:cNvSpPr>
          <p:nvPr>
            <p:ph type="body" idx="1"/>
          </p:nvPr>
        </p:nvSpPr>
        <p:spPr/>
        <p:txBody>
          <a:bodyPr/>
          <a:lstStyle/>
          <a:p>
            <a:pPr eaLnBrk="1" hangingPunct="1"/>
            <a:r>
              <a:rPr lang="en-US" altLang="en-US"/>
              <a:t>Bring $, credit cards, cell phone, charger, important #s, medications</a:t>
            </a:r>
          </a:p>
          <a:p>
            <a:pPr eaLnBrk="1" hangingPunct="1"/>
            <a:r>
              <a:rPr lang="en-US" altLang="en-US"/>
              <a:t>Pet needs collar, food, &amp; crate</a:t>
            </a:r>
          </a:p>
          <a:p>
            <a:pPr eaLnBrk="1" hangingPunct="1"/>
            <a:r>
              <a:rPr lang="en-US" altLang="en-US"/>
              <a:t>Lock your home, turn off water and electricity, </a:t>
            </a:r>
            <a:r>
              <a:rPr lang="en-US" altLang="en-US" u="sng"/>
              <a:t>but leave gas on unless instructed otherwise</a:t>
            </a:r>
          </a:p>
          <a:p>
            <a:pPr eaLnBrk="1" hangingPunct="1"/>
            <a:r>
              <a:rPr lang="en-US" altLang="en-US"/>
              <a:t>Call your contact once you are safe</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4EBE8E5-9D2A-4F62-9534-E8DEF672772C}"/>
              </a:ext>
            </a:extLst>
          </p:cNvPr>
          <p:cNvSpPr>
            <a:spLocks noGrp="1"/>
          </p:cNvSpPr>
          <p:nvPr>
            <p:ph type="title"/>
          </p:nvPr>
        </p:nvSpPr>
        <p:spPr/>
        <p:txBody>
          <a:bodyPr/>
          <a:lstStyle/>
          <a:p>
            <a:pPr algn="ctr"/>
            <a:r>
              <a:rPr lang="en-US" altLang="en-US"/>
              <a:t>What are disasters?</a:t>
            </a:r>
          </a:p>
        </p:txBody>
      </p:sp>
      <p:sp>
        <p:nvSpPr>
          <p:cNvPr id="6147" name="Content Placeholder 2">
            <a:extLst>
              <a:ext uri="{FF2B5EF4-FFF2-40B4-BE49-F238E27FC236}">
                <a16:creationId xmlns:a16="http://schemas.microsoft.com/office/drawing/2014/main" id="{351EC675-B866-4589-90A3-B2CF58D097FB}"/>
              </a:ext>
            </a:extLst>
          </p:cNvPr>
          <p:cNvSpPr>
            <a:spLocks noGrp="1"/>
          </p:cNvSpPr>
          <p:nvPr>
            <p:ph sz="half" idx="1"/>
          </p:nvPr>
        </p:nvSpPr>
        <p:spPr>
          <a:xfrm>
            <a:off x="1173163" y="1981200"/>
            <a:ext cx="7361237" cy="990600"/>
          </a:xfrm>
        </p:spPr>
        <p:txBody>
          <a:bodyPr/>
          <a:lstStyle/>
          <a:p>
            <a:pPr algn="ctr"/>
            <a:r>
              <a:rPr lang="en-US" altLang="en-US"/>
              <a:t>Definition</a:t>
            </a:r>
          </a:p>
          <a:p>
            <a:pPr lvl="1"/>
            <a:endParaRPr lang="en-US" altLang="en-US"/>
          </a:p>
        </p:txBody>
      </p:sp>
      <p:sp>
        <p:nvSpPr>
          <p:cNvPr id="6148" name="Content Placeholder 3">
            <a:extLst>
              <a:ext uri="{FF2B5EF4-FFF2-40B4-BE49-F238E27FC236}">
                <a16:creationId xmlns:a16="http://schemas.microsoft.com/office/drawing/2014/main" id="{697FC005-82D8-426D-8728-5A1B3146FA5B}"/>
              </a:ext>
            </a:extLst>
          </p:cNvPr>
          <p:cNvSpPr>
            <a:spLocks noGrp="1"/>
          </p:cNvSpPr>
          <p:nvPr>
            <p:ph sz="half" idx="2"/>
          </p:nvPr>
        </p:nvSpPr>
        <p:spPr>
          <a:xfrm>
            <a:off x="1905000" y="3276600"/>
            <a:ext cx="6629400" cy="2819400"/>
          </a:xfrm>
        </p:spPr>
        <p:txBody>
          <a:bodyPr/>
          <a:lstStyle/>
          <a:p>
            <a:pPr algn="ctr"/>
            <a:r>
              <a:rPr lang="en-US" altLang="en-US"/>
              <a:t>Common NC disasters</a:t>
            </a:r>
          </a:p>
          <a:p>
            <a:pPr lvl="1"/>
            <a:r>
              <a:rPr lang="en-US" altLang="en-US"/>
              <a:t>Power Outages</a:t>
            </a:r>
          </a:p>
          <a:p>
            <a:pPr lvl="1"/>
            <a:r>
              <a:rPr lang="en-US" altLang="en-US"/>
              <a:t>Storms</a:t>
            </a:r>
          </a:p>
          <a:p>
            <a:pPr lvl="1"/>
            <a:r>
              <a:rPr lang="en-US" altLang="en-US"/>
              <a:t>Fire</a:t>
            </a:r>
          </a:p>
          <a:p>
            <a:pPr lvl="1"/>
            <a:r>
              <a:rPr lang="en-US" altLang="en-US"/>
              <a:t>Tornados </a:t>
            </a:r>
          </a:p>
          <a:p>
            <a:endParaRPr lang="en-US" altLang="en-US"/>
          </a:p>
        </p:txBody>
      </p:sp>
      <p:sp>
        <p:nvSpPr>
          <p:cNvPr id="5" name="Content Placeholder 3">
            <a:extLst>
              <a:ext uri="{FF2B5EF4-FFF2-40B4-BE49-F238E27FC236}">
                <a16:creationId xmlns:a16="http://schemas.microsoft.com/office/drawing/2014/main" id="{021A337C-09E3-4F5D-9BAA-A483D878573D}"/>
              </a:ext>
            </a:extLst>
          </p:cNvPr>
          <p:cNvSpPr txBox="1">
            <a:spLocks/>
          </p:cNvSpPr>
          <p:nvPr/>
        </p:nvSpPr>
        <p:spPr bwMode="auto">
          <a:xfrm>
            <a:off x="5638800" y="3810000"/>
            <a:ext cx="314166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lvl="1">
              <a:defRPr/>
            </a:pPr>
            <a:r>
              <a:rPr lang="en-US" kern="0" dirty="0"/>
              <a:t>Earthquakes</a:t>
            </a:r>
          </a:p>
          <a:p>
            <a:pPr lvl="1">
              <a:defRPr/>
            </a:pPr>
            <a:r>
              <a:rPr lang="en-US" kern="0" dirty="0"/>
              <a:t>Floods</a:t>
            </a:r>
          </a:p>
          <a:p>
            <a:pPr lvl="1">
              <a:defRPr/>
            </a:pPr>
            <a:r>
              <a:rPr lang="en-US" kern="0" dirty="0"/>
              <a:t>Terror</a:t>
            </a:r>
          </a:p>
          <a:p>
            <a:pPr lvl="1">
              <a:defRPr/>
            </a:pPr>
            <a:r>
              <a:rPr lang="en-US" kern="0" dirty="0"/>
              <a:t>Disease</a:t>
            </a:r>
          </a:p>
          <a:p>
            <a:pPr>
              <a:defRPr/>
            </a:pPr>
            <a:endParaRPr lang="en-US" kern="0" dirty="0"/>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5E27058A-9271-41D0-A3C9-43FA52858C0C}"/>
              </a:ext>
            </a:extLst>
          </p:cNvPr>
          <p:cNvSpPr>
            <a:spLocks noGrp="1" noChangeArrowheads="1"/>
          </p:cNvSpPr>
          <p:nvPr>
            <p:ph type="body" sz="half" idx="1"/>
          </p:nvPr>
        </p:nvSpPr>
        <p:spPr>
          <a:xfrm>
            <a:off x="1173163" y="990600"/>
            <a:ext cx="3810000" cy="5105400"/>
          </a:xfrm>
        </p:spPr>
        <p:txBody>
          <a:bodyPr/>
          <a:lstStyle/>
          <a:p>
            <a:pPr eaLnBrk="1" hangingPunct="1"/>
            <a:r>
              <a:rPr lang="en-US" altLang="en-US" sz="4400"/>
              <a:t>Kit &amp; Go-Bag  </a:t>
            </a:r>
          </a:p>
          <a:p>
            <a:pPr eaLnBrk="1" hangingPunct="1"/>
            <a:endParaRPr lang="en-US" altLang="en-US" sz="4400"/>
          </a:p>
          <a:p>
            <a:pPr eaLnBrk="1" hangingPunct="1"/>
            <a:r>
              <a:rPr lang="en-US" altLang="en-US" sz="4400"/>
              <a:t>Water</a:t>
            </a:r>
          </a:p>
          <a:p>
            <a:pPr eaLnBrk="1" hangingPunct="1">
              <a:buFont typeface="Wingdings" panose="05000000000000000000" pitchFamily="2" charset="2"/>
              <a:buNone/>
            </a:pPr>
            <a:endParaRPr lang="en-US" altLang="en-US" sz="4400"/>
          </a:p>
          <a:p>
            <a:pPr eaLnBrk="1" hangingPunct="1"/>
            <a:r>
              <a:rPr lang="en-US" altLang="en-US" sz="4400"/>
              <a:t>Food</a:t>
            </a:r>
          </a:p>
        </p:txBody>
      </p:sp>
      <p:pic>
        <p:nvPicPr>
          <p:cNvPr id="40963" name="Picture 5" descr="j0152143">
            <a:extLst>
              <a:ext uri="{FF2B5EF4-FFF2-40B4-BE49-F238E27FC236}">
                <a16:creationId xmlns:a16="http://schemas.microsoft.com/office/drawing/2014/main" id="{BE8B2DBE-3558-4D26-B002-90D664F20BA0}"/>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334000" y="1676400"/>
            <a:ext cx="3001963" cy="3001963"/>
          </a:xfrm>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0C08439-5370-48DB-9493-F7566CEAD48F}"/>
              </a:ext>
            </a:extLst>
          </p:cNvPr>
          <p:cNvSpPr>
            <a:spLocks noGrp="1" noChangeArrowheads="1"/>
          </p:cNvSpPr>
          <p:nvPr>
            <p:ph type="title"/>
          </p:nvPr>
        </p:nvSpPr>
        <p:spPr/>
        <p:txBody>
          <a:bodyPr/>
          <a:lstStyle/>
          <a:p>
            <a:pPr algn="ctr" eaLnBrk="1" hangingPunct="1"/>
            <a:r>
              <a:rPr lang="en-US" altLang="en-US"/>
              <a:t>Disaster Kit</a:t>
            </a:r>
          </a:p>
        </p:txBody>
      </p:sp>
      <p:sp>
        <p:nvSpPr>
          <p:cNvPr id="43011" name="Rectangle 4">
            <a:extLst>
              <a:ext uri="{FF2B5EF4-FFF2-40B4-BE49-F238E27FC236}">
                <a16:creationId xmlns:a16="http://schemas.microsoft.com/office/drawing/2014/main" id="{79A5D6FB-39FB-4A51-AEC1-2DD67662F7C3}"/>
              </a:ext>
            </a:extLst>
          </p:cNvPr>
          <p:cNvSpPr>
            <a:spLocks noGrp="1" noChangeArrowheads="1"/>
          </p:cNvSpPr>
          <p:nvPr>
            <p:ph type="body" sz="half" idx="2"/>
          </p:nvPr>
        </p:nvSpPr>
        <p:spPr>
          <a:xfrm>
            <a:off x="5135563" y="1676400"/>
            <a:ext cx="3810000" cy="4800600"/>
          </a:xfrm>
        </p:spPr>
        <p:txBody>
          <a:bodyPr/>
          <a:lstStyle/>
          <a:p>
            <a:pPr eaLnBrk="1" hangingPunct="1">
              <a:lnSpc>
                <a:spcPct val="90000"/>
              </a:lnSpc>
            </a:pPr>
            <a:r>
              <a:rPr lang="en-US" altLang="en-US" sz="2800"/>
              <a:t>First Aid Kit</a:t>
            </a:r>
          </a:p>
          <a:p>
            <a:pPr eaLnBrk="1" hangingPunct="1">
              <a:lnSpc>
                <a:spcPct val="90000"/>
              </a:lnSpc>
            </a:pPr>
            <a:r>
              <a:rPr lang="en-US" altLang="en-US" sz="2800"/>
              <a:t>Medications</a:t>
            </a:r>
          </a:p>
          <a:p>
            <a:pPr eaLnBrk="1" hangingPunct="1">
              <a:lnSpc>
                <a:spcPct val="90000"/>
              </a:lnSpc>
            </a:pPr>
            <a:r>
              <a:rPr lang="en-US" altLang="en-US" sz="2800"/>
              <a:t>Copy of documents and numbers</a:t>
            </a:r>
          </a:p>
          <a:p>
            <a:pPr eaLnBrk="1" hangingPunct="1">
              <a:lnSpc>
                <a:spcPct val="90000"/>
              </a:lnSpc>
            </a:pPr>
            <a:r>
              <a:rPr lang="en-US" altLang="en-US" sz="2800"/>
              <a:t>Warm clothes</a:t>
            </a:r>
          </a:p>
          <a:p>
            <a:pPr eaLnBrk="1" hangingPunct="1">
              <a:lnSpc>
                <a:spcPct val="90000"/>
              </a:lnSpc>
            </a:pPr>
            <a:r>
              <a:rPr lang="en-US" altLang="en-US" sz="2800"/>
              <a:t>Gloves</a:t>
            </a:r>
          </a:p>
          <a:p>
            <a:pPr eaLnBrk="1" hangingPunct="1">
              <a:lnSpc>
                <a:spcPct val="90000"/>
              </a:lnSpc>
            </a:pPr>
            <a:r>
              <a:rPr lang="en-US" altLang="en-US" sz="2800"/>
              <a:t>Personal Hygiene </a:t>
            </a:r>
            <a:r>
              <a:rPr lang="en-US" altLang="en-US" sz="2800">
                <a:latin typeface="Times New Roman" panose="02020603050405020304" pitchFamily="18" charset="0"/>
              </a:rPr>
              <a:t>–</a:t>
            </a:r>
            <a:r>
              <a:rPr lang="en-US" altLang="en-US" sz="2800"/>
              <a:t> toilet paper, soap</a:t>
            </a:r>
          </a:p>
          <a:p>
            <a:pPr eaLnBrk="1" hangingPunct="1">
              <a:lnSpc>
                <a:spcPct val="90000"/>
              </a:lnSpc>
            </a:pPr>
            <a:r>
              <a:rPr lang="en-US" altLang="en-US" sz="2800"/>
              <a:t>Tools</a:t>
            </a:r>
          </a:p>
          <a:p>
            <a:pPr eaLnBrk="1" hangingPunct="1">
              <a:lnSpc>
                <a:spcPct val="90000"/>
              </a:lnSpc>
            </a:pPr>
            <a:r>
              <a:rPr lang="en-US" altLang="en-US" sz="2800"/>
              <a:t>Special needs</a:t>
            </a:r>
          </a:p>
        </p:txBody>
      </p:sp>
      <p:pic>
        <p:nvPicPr>
          <p:cNvPr id="43012" name="Picture 5" descr="pe02002_">
            <a:extLst>
              <a:ext uri="{FF2B5EF4-FFF2-40B4-BE49-F238E27FC236}">
                <a16:creationId xmlns:a16="http://schemas.microsoft.com/office/drawing/2014/main" id="{A313E77F-B94A-4CB8-92DB-B7F1130B7205}"/>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219200" y="1905000"/>
            <a:ext cx="3578225" cy="3582988"/>
          </a:xfrm>
        </p:spPr>
      </p:pic>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A64F8F6-2D2E-4125-8AAD-C89099858002}"/>
              </a:ext>
            </a:extLst>
          </p:cNvPr>
          <p:cNvSpPr>
            <a:spLocks noGrp="1" noChangeArrowheads="1"/>
          </p:cNvSpPr>
          <p:nvPr>
            <p:ph type="title"/>
          </p:nvPr>
        </p:nvSpPr>
        <p:spPr/>
        <p:txBody>
          <a:bodyPr/>
          <a:lstStyle/>
          <a:p>
            <a:pPr algn="ctr" eaLnBrk="1" hangingPunct="1"/>
            <a:r>
              <a:rPr lang="en-US" altLang="en-US"/>
              <a:t>Go-Bag: </a:t>
            </a:r>
            <a:br>
              <a:rPr lang="en-US" altLang="en-US"/>
            </a:br>
            <a:r>
              <a:rPr lang="en-US" altLang="en-US"/>
              <a:t>One per person with ID tag</a:t>
            </a:r>
          </a:p>
        </p:txBody>
      </p:sp>
      <p:sp>
        <p:nvSpPr>
          <p:cNvPr id="45059" name="Rectangle 4">
            <a:extLst>
              <a:ext uri="{FF2B5EF4-FFF2-40B4-BE49-F238E27FC236}">
                <a16:creationId xmlns:a16="http://schemas.microsoft.com/office/drawing/2014/main" id="{2479E7A4-8438-403C-A5E1-287E8252A6C1}"/>
              </a:ext>
            </a:extLst>
          </p:cNvPr>
          <p:cNvSpPr>
            <a:spLocks noGrp="1" noChangeArrowheads="1"/>
          </p:cNvSpPr>
          <p:nvPr>
            <p:ph type="body" sz="half" idx="2"/>
          </p:nvPr>
        </p:nvSpPr>
        <p:spPr>
          <a:xfrm>
            <a:off x="1371600" y="1828800"/>
            <a:ext cx="4419600" cy="4114800"/>
          </a:xfrm>
        </p:spPr>
        <p:txBody>
          <a:bodyPr/>
          <a:lstStyle/>
          <a:p>
            <a:pPr eaLnBrk="1" hangingPunct="1"/>
            <a:r>
              <a:rPr lang="en-US" altLang="en-US" sz="2800"/>
              <a:t>Flashlight</a:t>
            </a:r>
          </a:p>
          <a:p>
            <a:pPr eaLnBrk="1" hangingPunct="1"/>
            <a:r>
              <a:rPr lang="en-US" altLang="en-US" sz="2800"/>
              <a:t>Radio </a:t>
            </a:r>
            <a:r>
              <a:rPr lang="en-US" altLang="en-US" sz="2800">
                <a:latin typeface="Times New Roman" panose="02020603050405020304" pitchFamily="18" charset="0"/>
              </a:rPr>
              <a:t>–</a:t>
            </a:r>
            <a:r>
              <a:rPr lang="en-US" altLang="en-US" sz="2800"/>
              <a:t> battery operated</a:t>
            </a:r>
          </a:p>
          <a:p>
            <a:pPr eaLnBrk="1" hangingPunct="1"/>
            <a:r>
              <a:rPr lang="en-US" altLang="en-US" sz="2800"/>
              <a:t>Whistle</a:t>
            </a:r>
          </a:p>
          <a:p>
            <a:pPr eaLnBrk="1" hangingPunct="1"/>
            <a:r>
              <a:rPr lang="en-US" altLang="en-US" sz="2800"/>
              <a:t>Pocket knife</a:t>
            </a:r>
          </a:p>
          <a:p>
            <a:pPr eaLnBrk="1" hangingPunct="1"/>
            <a:r>
              <a:rPr lang="en-US" altLang="en-US" sz="2800"/>
              <a:t>Cash and change</a:t>
            </a:r>
          </a:p>
          <a:p>
            <a:pPr eaLnBrk="1" hangingPunct="1"/>
            <a:r>
              <a:rPr lang="en-US" altLang="en-US" sz="2800"/>
              <a:t>Clothes and shoes</a:t>
            </a:r>
          </a:p>
        </p:txBody>
      </p:sp>
      <p:sp>
        <p:nvSpPr>
          <p:cNvPr id="45060" name="Text Box 5">
            <a:extLst>
              <a:ext uri="{FF2B5EF4-FFF2-40B4-BE49-F238E27FC236}">
                <a16:creationId xmlns:a16="http://schemas.microsoft.com/office/drawing/2014/main" id="{ABF166F8-1FE0-4D42-931D-9B3AF30EC7BA}"/>
              </a:ext>
            </a:extLst>
          </p:cNvPr>
          <p:cNvSpPr txBox="1">
            <a:spLocks noChangeArrowheads="1"/>
          </p:cNvSpPr>
          <p:nvPr/>
        </p:nvSpPr>
        <p:spPr bwMode="auto">
          <a:xfrm>
            <a:off x="5105400" y="1905000"/>
            <a:ext cx="37338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cs typeface="Times New Roman" panose="02020603050405020304" pitchFamily="18" charset="0"/>
              </a:defRPr>
            </a:lvl1pPr>
            <a:lvl2pPr>
              <a:spcBef>
                <a:spcPct val="20000"/>
              </a:spcBef>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lnSpc>
                <a:spcPct val="90000"/>
              </a:lnSpc>
            </a:pPr>
            <a:r>
              <a:rPr lang="en-US" altLang="en-US" sz="2800"/>
              <a:t> Map</a:t>
            </a:r>
          </a:p>
          <a:p>
            <a:pPr eaLnBrk="1" hangingPunct="1">
              <a:lnSpc>
                <a:spcPct val="90000"/>
              </a:lnSpc>
            </a:pPr>
            <a:r>
              <a:rPr lang="en-US" altLang="en-US" sz="2800"/>
              <a:t> Medications</a:t>
            </a:r>
          </a:p>
          <a:p>
            <a:pPr eaLnBrk="1" hangingPunct="1">
              <a:lnSpc>
                <a:spcPct val="90000"/>
              </a:lnSpc>
            </a:pPr>
            <a:r>
              <a:rPr lang="en-US" altLang="en-US" sz="2800"/>
              <a:t> Toys</a:t>
            </a:r>
          </a:p>
          <a:p>
            <a:pPr eaLnBrk="1" hangingPunct="1">
              <a:lnSpc>
                <a:spcPct val="90000"/>
              </a:lnSpc>
            </a:pPr>
            <a:r>
              <a:rPr lang="en-US" altLang="en-US" sz="2800"/>
              <a:t> Copy of documents</a:t>
            </a:r>
          </a:p>
          <a:p>
            <a:pPr eaLnBrk="1" hangingPunct="1">
              <a:lnSpc>
                <a:spcPct val="90000"/>
              </a:lnSpc>
            </a:pPr>
            <a:r>
              <a:rPr lang="en-US" altLang="en-US" sz="2800"/>
              <a:t> Pictures of kids </a:t>
            </a:r>
          </a:p>
          <a:p>
            <a:pPr lvl="1" eaLnBrk="1" hangingPunct="1">
              <a:lnSpc>
                <a:spcPct val="90000"/>
              </a:lnSpc>
              <a:buClr>
                <a:schemeClr val="accent1"/>
              </a:buClr>
              <a:buSzPct val="80000"/>
              <a:buFont typeface="Wingdings" panose="05000000000000000000" pitchFamily="2" charset="2"/>
              <a:buNone/>
            </a:pPr>
            <a:r>
              <a:rPr lang="en-US" altLang="en-US"/>
              <a:t>and pets</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99BF35E-C2EE-4C93-9219-7A00EBB7D8C9}"/>
              </a:ext>
            </a:extLst>
          </p:cNvPr>
          <p:cNvSpPr>
            <a:spLocks noGrp="1" noChangeArrowheads="1"/>
          </p:cNvSpPr>
          <p:nvPr>
            <p:ph type="title"/>
          </p:nvPr>
        </p:nvSpPr>
        <p:spPr/>
        <p:txBody>
          <a:bodyPr/>
          <a:lstStyle/>
          <a:p>
            <a:pPr algn="ctr" eaLnBrk="1" hangingPunct="1"/>
            <a:r>
              <a:rPr lang="en-US" altLang="en-US"/>
              <a:t>Water</a:t>
            </a:r>
          </a:p>
        </p:txBody>
      </p:sp>
      <p:sp>
        <p:nvSpPr>
          <p:cNvPr id="47107" name="Rectangle 3">
            <a:extLst>
              <a:ext uri="{FF2B5EF4-FFF2-40B4-BE49-F238E27FC236}">
                <a16:creationId xmlns:a16="http://schemas.microsoft.com/office/drawing/2014/main" id="{E1CCE5C2-82A8-43EF-B2A3-B05D12E30B57}"/>
              </a:ext>
            </a:extLst>
          </p:cNvPr>
          <p:cNvSpPr>
            <a:spLocks noGrp="1" noChangeArrowheads="1"/>
          </p:cNvSpPr>
          <p:nvPr>
            <p:ph type="body" idx="1"/>
          </p:nvPr>
        </p:nvSpPr>
        <p:spPr/>
        <p:txBody>
          <a:bodyPr/>
          <a:lstStyle/>
          <a:p>
            <a:pPr eaLnBrk="1" hangingPunct="1"/>
            <a:r>
              <a:rPr lang="en-US" altLang="en-US"/>
              <a:t>1 Gallon per person per day</a:t>
            </a:r>
          </a:p>
          <a:p>
            <a:pPr eaLnBrk="1" hangingPunct="1"/>
            <a:r>
              <a:rPr lang="en-US" altLang="en-US"/>
              <a:t>Store in 2L Soda bottles </a:t>
            </a:r>
          </a:p>
          <a:p>
            <a:pPr eaLnBrk="1" hangingPunct="1"/>
            <a:r>
              <a:rPr lang="en-US" altLang="en-US"/>
              <a:t>Change tap water every 6 months</a:t>
            </a:r>
          </a:p>
          <a:p>
            <a:pPr eaLnBrk="1" hangingPunct="1"/>
            <a:r>
              <a:rPr lang="en-US" altLang="en-US"/>
              <a:t>Change store bought water 1x a year</a:t>
            </a:r>
          </a:p>
          <a:p>
            <a:pPr eaLnBrk="1" hangingPunct="1"/>
            <a:r>
              <a:rPr lang="en-US" altLang="en-US"/>
              <a:t>Extra water for cooking and hygiene</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27DD0DA-84FA-48EA-BBBA-94D39B586EF5}"/>
              </a:ext>
            </a:extLst>
          </p:cNvPr>
          <p:cNvSpPr>
            <a:spLocks noGrp="1" noChangeArrowheads="1"/>
          </p:cNvSpPr>
          <p:nvPr>
            <p:ph type="title"/>
          </p:nvPr>
        </p:nvSpPr>
        <p:spPr/>
        <p:txBody>
          <a:bodyPr/>
          <a:lstStyle/>
          <a:p>
            <a:pPr algn="ctr" eaLnBrk="1" hangingPunct="1"/>
            <a:r>
              <a:rPr lang="en-US" altLang="en-US"/>
              <a:t>Food</a:t>
            </a:r>
          </a:p>
        </p:txBody>
      </p:sp>
      <p:sp>
        <p:nvSpPr>
          <p:cNvPr id="45060" name="Rectangle 4">
            <a:extLst>
              <a:ext uri="{FF2B5EF4-FFF2-40B4-BE49-F238E27FC236}">
                <a16:creationId xmlns:a16="http://schemas.microsoft.com/office/drawing/2014/main" id="{DC0CB134-8809-42C0-A909-A4AC07040169}"/>
              </a:ext>
            </a:extLst>
          </p:cNvPr>
          <p:cNvSpPr>
            <a:spLocks noGrp="1" noChangeArrowheads="1"/>
          </p:cNvSpPr>
          <p:nvPr>
            <p:ph type="body" sz="half" idx="2"/>
          </p:nvPr>
        </p:nvSpPr>
        <p:spPr>
          <a:xfrm>
            <a:off x="4267200" y="1828800"/>
            <a:ext cx="4678363" cy="4267200"/>
          </a:xfrm>
        </p:spPr>
        <p:txBody>
          <a:bodyPr/>
          <a:lstStyle/>
          <a:p>
            <a:pPr eaLnBrk="1" hangingPunct="1"/>
            <a:r>
              <a:rPr lang="en-US" altLang="en-US" sz="2800"/>
              <a:t>3 days</a:t>
            </a:r>
          </a:p>
          <a:p>
            <a:pPr eaLnBrk="1" hangingPunct="1"/>
            <a:r>
              <a:rPr lang="en-US" altLang="en-US" sz="2800"/>
              <a:t>Canned, no cooking, no refrigeration</a:t>
            </a:r>
          </a:p>
          <a:p>
            <a:pPr eaLnBrk="1" hangingPunct="1"/>
            <a:r>
              <a:rPr lang="en-US" altLang="en-US" sz="2800"/>
              <a:t>Rotate</a:t>
            </a:r>
          </a:p>
          <a:p>
            <a:pPr eaLnBrk="1" hangingPunct="1"/>
            <a:r>
              <a:rPr lang="en-US" altLang="en-US" sz="2800"/>
              <a:t>Fridge </a:t>
            </a:r>
            <a:r>
              <a:rPr lang="en-US" altLang="en-US" sz="2800">
                <a:latin typeface="Times New Roman" panose="02020603050405020304" pitchFamily="18" charset="0"/>
              </a:rPr>
              <a:t>–</a:t>
            </a:r>
            <a:r>
              <a:rPr lang="en-US" altLang="en-US" sz="2800"/>
              <a:t> 4 hours</a:t>
            </a:r>
          </a:p>
          <a:p>
            <a:pPr eaLnBrk="1" hangingPunct="1"/>
            <a:r>
              <a:rPr lang="en-US" altLang="en-US" sz="2800"/>
              <a:t>Freezer </a:t>
            </a:r>
            <a:r>
              <a:rPr lang="en-US" altLang="en-US" sz="2800">
                <a:latin typeface="Times New Roman" panose="02020603050405020304" pitchFamily="18" charset="0"/>
              </a:rPr>
              <a:t>–</a:t>
            </a:r>
            <a:r>
              <a:rPr lang="en-US" altLang="en-US" sz="2800"/>
              <a:t> 2 days</a:t>
            </a:r>
          </a:p>
          <a:p>
            <a:pPr eaLnBrk="1" hangingPunct="1"/>
            <a:r>
              <a:rPr lang="en-US" altLang="en-US" sz="2800"/>
              <a:t>Manual can opener</a:t>
            </a:r>
          </a:p>
        </p:txBody>
      </p:sp>
      <p:pic>
        <p:nvPicPr>
          <p:cNvPr id="45062" name="Picture 6" descr="j0354586">
            <a:hlinkClick r:id="rId3" action="ppaction://hlinksldjump"/>
            <a:extLst>
              <a:ext uri="{FF2B5EF4-FFF2-40B4-BE49-F238E27FC236}">
                <a16:creationId xmlns:a16="http://schemas.microsoft.com/office/drawing/2014/main" id="{6C10C8DA-446B-4EA9-8ED6-EB04225B4696}"/>
              </a:ext>
            </a:extLst>
          </p:cNvPr>
          <p:cNvPicPr>
            <a:picLocks noChangeAspect="1" noChangeArrowheads="1" noCrop="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1219200" y="2209800"/>
            <a:ext cx="2941638" cy="2551113"/>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45062"/>
                                        </p:tgtEl>
                                        <p:attrNameLst>
                                          <p:attrName>style.visibility</p:attrName>
                                        </p:attrNameLst>
                                      </p:cBhvr>
                                      <p:to>
                                        <p:strVal val="visible"/>
                                      </p:to>
                                    </p:set>
                                    <p:anim calcmode="lin" valueType="num">
                                      <p:cBhvr additive="base">
                                        <p:cTn id="12" dur="500" fill="hold"/>
                                        <p:tgtEl>
                                          <p:spTgt spid="45062"/>
                                        </p:tgtEl>
                                        <p:attrNameLst>
                                          <p:attrName>ppt_x</p:attrName>
                                        </p:attrNameLst>
                                      </p:cBhvr>
                                      <p:tavLst>
                                        <p:tav tm="0">
                                          <p:val>
                                            <p:strVal val="0-#ppt_w/2"/>
                                          </p:val>
                                        </p:tav>
                                        <p:tav tm="100000">
                                          <p:val>
                                            <p:strVal val="#ppt_x"/>
                                          </p:val>
                                        </p:tav>
                                      </p:tavLst>
                                    </p:anim>
                                    <p:anim calcmode="lin" valueType="num">
                                      <p:cBhvr additive="base">
                                        <p:cTn id="13" dur="500" fill="hold"/>
                                        <p:tgtEl>
                                          <p:spTgt spid="4506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5060">
                                            <p:txEl>
                                              <p:pRg st="0" end="0"/>
                                            </p:txEl>
                                          </p:spTgt>
                                        </p:tgtEl>
                                        <p:attrNameLst>
                                          <p:attrName>style.visibility</p:attrName>
                                        </p:attrNameLst>
                                      </p:cBhvr>
                                      <p:to>
                                        <p:strVal val="visible"/>
                                      </p:to>
                                    </p:set>
                                    <p:anim calcmode="lin" valueType="num">
                                      <p:cBhvr additive="base">
                                        <p:cTn id="17" dur="500" fill="hold"/>
                                        <p:tgtEl>
                                          <p:spTgt spid="45060">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5060">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5060">
                                            <p:txEl>
                                              <p:pRg st="1" end="1"/>
                                            </p:txEl>
                                          </p:spTgt>
                                        </p:tgtEl>
                                        <p:attrNameLst>
                                          <p:attrName>style.visibility</p:attrName>
                                        </p:attrNameLst>
                                      </p:cBhvr>
                                      <p:to>
                                        <p:strVal val="visible"/>
                                      </p:to>
                                    </p:set>
                                    <p:anim calcmode="lin" valueType="num">
                                      <p:cBhvr additive="base">
                                        <p:cTn id="22" dur="500" fill="hold"/>
                                        <p:tgtEl>
                                          <p:spTgt spid="45060">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5060">
                                            <p:txEl>
                                              <p:pRg st="1" end="1"/>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5060">
                                            <p:txEl>
                                              <p:pRg st="2" end="2"/>
                                            </p:txEl>
                                          </p:spTgt>
                                        </p:tgtEl>
                                        <p:attrNameLst>
                                          <p:attrName>style.visibility</p:attrName>
                                        </p:attrNameLst>
                                      </p:cBhvr>
                                      <p:to>
                                        <p:strVal val="visible"/>
                                      </p:to>
                                    </p:set>
                                    <p:anim calcmode="lin" valueType="num">
                                      <p:cBhvr additive="base">
                                        <p:cTn id="27" dur="500" fill="hold"/>
                                        <p:tgtEl>
                                          <p:spTgt spid="45060">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5060">
                                            <p:txEl>
                                              <p:pRg st="2" end="2"/>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45060">
                                            <p:txEl>
                                              <p:pRg st="3" end="3"/>
                                            </p:txEl>
                                          </p:spTgt>
                                        </p:tgtEl>
                                        <p:attrNameLst>
                                          <p:attrName>style.visibility</p:attrName>
                                        </p:attrNameLst>
                                      </p:cBhvr>
                                      <p:to>
                                        <p:strVal val="visible"/>
                                      </p:to>
                                    </p:set>
                                    <p:anim calcmode="lin" valueType="num">
                                      <p:cBhvr additive="base">
                                        <p:cTn id="32" dur="500" fill="hold"/>
                                        <p:tgtEl>
                                          <p:spTgt spid="45060">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5060">
                                            <p:txEl>
                                              <p:pRg st="3" end="3"/>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45060">
                                            <p:txEl>
                                              <p:pRg st="4" end="4"/>
                                            </p:txEl>
                                          </p:spTgt>
                                        </p:tgtEl>
                                        <p:attrNameLst>
                                          <p:attrName>style.visibility</p:attrName>
                                        </p:attrNameLst>
                                      </p:cBhvr>
                                      <p:to>
                                        <p:strVal val="visible"/>
                                      </p:to>
                                    </p:set>
                                    <p:anim calcmode="lin" valueType="num">
                                      <p:cBhvr additive="base">
                                        <p:cTn id="37" dur="500" fill="hold"/>
                                        <p:tgtEl>
                                          <p:spTgt spid="45060">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060">
                                            <p:txEl>
                                              <p:pRg st="4" end="4"/>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45060">
                                            <p:txEl>
                                              <p:pRg st="5" end="5"/>
                                            </p:txEl>
                                          </p:spTgt>
                                        </p:tgtEl>
                                        <p:attrNameLst>
                                          <p:attrName>style.visibility</p:attrName>
                                        </p:attrNameLst>
                                      </p:cBhvr>
                                      <p:to>
                                        <p:strVal val="visible"/>
                                      </p:to>
                                    </p:set>
                                    <p:anim calcmode="lin" valueType="num">
                                      <p:cBhvr additive="base">
                                        <p:cTn id="42" dur="500" fill="hold"/>
                                        <p:tgtEl>
                                          <p:spTgt spid="45060">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506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60"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407BA3C-91C9-491D-A792-231053A971B7}"/>
              </a:ext>
            </a:extLst>
          </p:cNvPr>
          <p:cNvSpPr>
            <a:spLocks noGrp="1" noChangeArrowheads="1"/>
          </p:cNvSpPr>
          <p:nvPr>
            <p:ph type="ctrTitle"/>
          </p:nvPr>
        </p:nvSpPr>
        <p:spPr>
          <a:xfrm>
            <a:off x="1173163" y="1295400"/>
            <a:ext cx="7772400" cy="1189038"/>
          </a:xfrm>
        </p:spPr>
        <p:txBody>
          <a:bodyPr/>
          <a:lstStyle/>
          <a:p>
            <a:pPr eaLnBrk="1" hangingPunct="1"/>
            <a:r>
              <a:rPr lang="en-US" altLang="en-US"/>
              <a:t>NC Resources</a:t>
            </a:r>
          </a:p>
        </p:txBody>
      </p:sp>
      <p:sp>
        <p:nvSpPr>
          <p:cNvPr id="51203" name="Rectangle 3">
            <a:extLst>
              <a:ext uri="{FF2B5EF4-FFF2-40B4-BE49-F238E27FC236}">
                <a16:creationId xmlns:a16="http://schemas.microsoft.com/office/drawing/2014/main" id="{00D01BBA-9161-48AF-BF05-518B9154DE8B}"/>
              </a:ext>
            </a:extLst>
          </p:cNvPr>
          <p:cNvSpPr>
            <a:spLocks noGrp="1" noChangeArrowheads="1"/>
          </p:cNvSpPr>
          <p:nvPr>
            <p:ph type="subTitle" idx="1"/>
          </p:nvPr>
        </p:nvSpPr>
        <p:spPr>
          <a:xfrm>
            <a:off x="1166813" y="3886200"/>
            <a:ext cx="6400800" cy="2590800"/>
          </a:xfrm>
        </p:spPr>
        <p:txBody>
          <a:bodyPr/>
          <a:lstStyle/>
          <a:p>
            <a:pPr eaLnBrk="1" hangingPunct="1"/>
            <a:r>
              <a:rPr lang="en-US" altLang="en-US"/>
              <a:t>www.readync.org</a:t>
            </a:r>
          </a:p>
          <a:p>
            <a:pPr eaLnBrk="1" hangingPunct="1"/>
            <a:r>
              <a:rPr lang="en-US" altLang="en-US"/>
              <a:t>www.listonc.org – Spanish</a:t>
            </a:r>
          </a:p>
          <a:p>
            <a:pPr eaLnBrk="1" hangingPunct="1"/>
            <a:r>
              <a:rPr lang="en-US" altLang="en-US"/>
              <a:t>www.redcross.org</a:t>
            </a:r>
          </a:p>
        </p:txBody>
      </p:sp>
    </p:spTree>
  </p:cSld>
  <p:clrMapOvr>
    <a:masterClrMapping/>
  </p:clrMapOvr>
  <p:transition>
    <p:random/>
    <p:sndAc>
      <p:stSnd>
        <p:snd r:embed="rId3" name="applaus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C0765A9-0CB9-4EDB-B0DB-7ADBE1D1C25B}"/>
              </a:ext>
            </a:extLst>
          </p:cNvPr>
          <p:cNvSpPr>
            <a:spLocks noGrp="1" noChangeArrowheads="1"/>
          </p:cNvSpPr>
          <p:nvPr>
            <p:ph type="title"/>
          </p:nvPr>
        </p:nvSpPr>
        <p:spPr/>
        <p:txBody>
          <a:bodyPr/>
          <a:lstStyle/>
          <a:p>
            <a:pPr eaLnBrk="1" hangingPunct="1"/>
            <a:r>
              <a:rPr lang="en-US" altLang="en-US"/>
              <a:t>Power Outage</a:t>
            </a:r>
          </a:p>
        </p:txBody>
      </p:sp>
      <p:sp>
        <p:nvSpPr>
          <p:cNvPr id="8195" name="Rectangle 4">
            <a:extLst>
              <a:ext uri="{FF2B5EF4-FFF2-40B4-BE49-F238E27FC236}">
                <a16:creationId xmlns:a16="http://schemas.microsoft.com/office/drawing/2014/main" id="{71395806-66FA-48B4-B17C-32B6F92537DE}"/>
              </a:ext>
            </a:extLst>
          </p:cNvPr>
          <p:cNvSpPr>
            <a:spLocks noGrp="1" noChangeArrowheads="1"/>
          </p:cNvSpPr>
          <p:nvPr>
            <p:ph type="body" sz="half" idx="2"/>
          </p:nvPr>
        </p:nvSpPr>
        <p:spPr/>
        <p:txBody>
          <a:bodyPr/>
          <a:lstStyle/>
          <a:p>
            <a:pPr eaLnBrk="1" hangingPunct="1"/>
            <a:r>
              <a:rPr lang="en-US" altLang="en-US" sz="2800"/>
              <a:t>Ice storm, wind, thunderstorm</a:t>
            </a:r>
          </a:p>
          <a:p>
            <a:pPr eaLnBrk="1" hangingPunct="1"/>
            <a:r>
              <a:rPr lang="en-US" altLang="en-US" sz="2800"/>
              <a:t>No electricity for days or weeks</a:t>
            </a:r>
          </a:p>
          <a:p>
            <a:pPr eaLnBrk="1" hangingPunct="1"/>
            <a:r>
              <a:rPr lang="en-US" altLang="en-US" sz="2800"/>
              <a:t>Be ready for 72 hours (3 days)</a:t>
            </a:r>
          </a:p>
        </p:txBody>
      </p:sp>
      <p:pic>
        <p:nvPicPr>
          <p:cNvPr id="8196" name="Picture 5" descr="bd04924_">
            <a:extLst>
              <a:ext uri="{FF2B5EF4-FFF2-40B4-BE49-F238E27FC236}">
                <a16:creationId xmlns:a16="http://schemas.microsoft.com/office/drawing/2014/main" id="{B73473EA-9238-47C8-95CE-716C9FAFB00D}"/>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552575" y="1981200"/>
            <a:ext cx="3051175" cy="4114800"/>
          </a:xfrm>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202EEB0-0ABB-4BAC-8240-C36F898DA781}"/>
              </a:ext>
            </a:extLst>
          </p:cNvPr>
          <p:cNvSpPr>
            <a:spLocks noGrp="1" noChangeArrowheads="1"/>
          </p:cNvSpPr>
          <p:nvPr>
            <p:ph type="title"/>
          </p:nvPr>
        </p:nvSpPr>
        <p:spPr/>
        <p:txBody>
          <a:bodyPr/>
          <a:lstStyle/>
          <a:p>
            <a:pPr eaLnBrk="1" hangingPunct="1"/>
            <a:r>
              <a:rPr lang="en-US" altLang="en-US"/>
              <a:t>Power Outage in the Cold</a:t>
            </a:r>
          </a:p>
        </p:txBody>
      </p:sp>
      <p:sp>
        <p:nvSpPr>
          <p:cNvPr id="10243" name="Rectangle 3">
            <a:extLst>
              <a:ext uri="{FF2B5EF4-FFF2-40B4-BE49-F238E27FC236}">
                <a16:creationId xmlns:a16="http://schemas.microsoft.com/office/drawing/2014/main" id="{0A6DC3DF-9376-4D26-8ADA-4BA8CBE410D1}"/>
              </a:ext>
            </a:extLst>
          </p:cNvPr>
          <p:cNvSpPr>
            <a:spLocks noGrp="1" noChangeArrowheads="1"/>
          </p:cNvSpPr>
          <p:nvPr>
            <p:ph type="body" sz="half" idx="1"/>
          </p:nvPr>
        </p:nvSpPr>
        <p:spPr>
          <a:xfrm>
            <a:off x="1173163" y="1676400"/>
            <a:ext cx="7589837" cy="5181600"/>
          </a:xfrm>
        </p:spPr>
        <p:txBody>
          <a:bodyPr/>
          <a:lstStyle/>
          <a:p>
            <a:pPr eaLnBrk="1" hangingPunct="1"/>
            <a:r>
              <a:rPr lang="en-US" altLang="en-US" sz="2800"/>
              <a:t>Carbon Monoxide</a:t>
            </a:r>
          </a:p>
          <a:p>
            <a:pPr eaLnBrk="1" hangingPunct="1"/>
            <a:r>
              <a:rPr lang="en-US" altLang="en-US" sz="2800"/>
              <a:t>NO grills</a:t>
            </a:r>
          </a:p>
          <a:p>
            <a:pPr eaLnBrk="1" hangingPunct="1"/>
            <a:r>
              <a:rPr lang="en-US" altLang="en-US" sz="2800"/>
              <a:t>DO NOT heat with </a:t>
            </a:r>
          </a:p>
          <a:p>
            <a:pPr eaLnBrk="1" hangingPunct="1">
              <a:buFont typeface="Wingdings" panose="05000000000000000000" pitchFamily="2" charset="2"/>
              <a:buNone/>
            </a:pPr>
            <a:r>
              <a:rPr lang="en-US" altLang="en-US" sz="2800"/>
              <a:t>	a gas oven</a:t>
            </a:r>
          </a:p>
          <a:p>
            <a:pPr eaLnBrk="1" hangingPunct="1"/>
            <a:r>
              <a:rPr lang="en-US" altLang="en-US" sz="2800"/>
              <a:t>Avoid generators inside</a:t>
            </a:r>
          </a:p>
          <a:p>
            <a:pPr eaLnBrk="1" hangingPunct="1"/>
            <a:r>
              <a:rPr lang="en-US" altLang="en-US" sz="2800"/>
              <a:t>Staying warm</a:t>
            </a:r>
          </a:p>
        </p:txBody>
      </p:sp>
      <p:pic>
        <p:nvPicPr>
          <p:cNvPr id="10244" name="Picture 5" descr="j0078756">
            <a:extLst>
              <a:ext uri="{FF2B5EF4-FFF2-40B4-BE49-F238E27FC236}">
                <a16:creationId xmlns:a16="http://schemas.microsoft.com/office/drawing/2014/main" id="{079576D9-AD70-40EA-B492-B2D67DAE17E5}"/>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29200" y="1447800"/>
            <a:ext cx="3716338" cy="4114800"/>
          </a:xfrm>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355797B-F3DD-483B-85CA-8A6C6E1E7CDA}"/>
              </a:ext>
            </a:extLst>
          </p:cNvPr>
          <p:cNvSpPr>
            <a:spLocks noGrp="1" noChangeArrowheads="1"/>
          </p:cNvSpPr>
          <p:nvPr>
            <p:ph type="title"/>
          </p:nvPr>
        </p:nvSpPr>
        <p:spPr/>
        <p:txBody>
          <a:bodyPr/>
          <a:lstStyle/>
          <a:p>
            <a:pPr eaLnBrk="1" hangingPunct="1"/>
            <a:r>
              <a:rPr lang="en-US" altLang="en-US"/>
              <a:t>Power Outage in the Heat</a:t>
            </a:r>
          </a:p>
        </p:txBody>
      </p:sp>
      <p:sp>
        <p:nvSpPr>
          <p:cNvPr id="12291" name="Rectangle 3">
            <a:extLst>
              <a:ext uri="{FF2B5EF4-FFF2-40B4-BE49-F238E27FC236}">
                <a16:creationId xmlns:a16="http://schemas.microsoft.com/office/drawing/2014/main" id="{612992D5-E8A4-46C0-8531-8266D79D08FD}"/>
              </a:ext>
            </a:extLst>
          </p:cNvPr>
          <p:cNvSpPr>
            <a:spLocks noGrp="1" noChangeArrowheads="1"/>
          </p:cNvSpPr>
          <p:nvPr>
            <p:ph type="body" sz="half" idx="1"/>
          </p:nvPr>
        </p:nvSpPr>
        <p:spPr/>
        <p:txBody>
          <a:bodyPr/>
          <a:lstStyle/>
          <a:p>
            <a:pPr eaLnBrk="1" hangingPunct="1"/>
            <a:r>
              <a:rPr lang="en-US" altLang="en-US" sz="2800"/>
              <a:t>Staying cool</a:t>
            </a:r>
          </a:p>
          <a:p>
            <a:pPr eaLnBrk="1" hangingPunct="1"/>
            <a:r>
              <a:rPr lang="en-US" altLang="en-US" sz="2800"/>
              <a:t>Drink water (no alcohol or sugary drinks)</a:t>
            </a:r>
          </a:p>
          <a:p>
            <a:pPr eaLnBrk="1" hangingPunct="1"/>
            <a:r>
              <a:rPr lang="en-US" altLang="en-US" sz="2800"/>
              <a:t>Visit cool places</a:t>
            </a:r>
          </a:p>
        </p:txBody>
      </p:sp>
      <p:pic>
        <p:nvPicPr>
          <p:cNvPr id="12292" name="Picture 5" descr="so01038_">
            <a:extLst>
              <a:ext uri="{FF2B5EF4-FFF2-40B4-BE49-F238E27FC236}">
                <a16:creationId xmlns:a16="http://schemas.microsoft.com/office/drawing/2014/main" id="{31592729-9EAE-4A29-B02C-2BD1D9975070}"/>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35563" y="2122488"/>
            <a:ext cx="3810000" cy="3832225"/>
          </a:xfrm>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114123F-42D1-40FA-ACFC-3C78CC06B183}"/>
              </a:ext>
            </a:extLst>
          </p:cNvPr>
          <p:cNvSpPr>
            <a:spLocks noGrp="1" noChangeArrowheads="1"/>
          </p:cNvSpPr>
          <p:nvPr>
            <p:ph type="title"/>
          </p:nvPr>
        </p:nvSpPr>
        <p:spPr/>
        <p:txBody>
          <a:bodyPr/>
          <a:lstStyle/>
          <a:p>
            <a:pPr eaLnBrk="1" hangingPunct="1"/>
            <a:r>
              <a:rPr lang="en-US" altLang="en-US"/>
              <a:t>    Storms                  Gas leaks</a:t>
            </a:r>
            <a:br>
              <a:rPr lang="en-US" altLang="en-US"/>
            </a:br>
            <a:endParaRPr lang="en-US" altLang="en-US"/>
          </a:p>
        </p:txBody>
      </p:sp>
      <p:sp>
        <p:nvSpPr>
          <p:cNvPr id="14339" name="Rectangle 3">
            <a:extLst>
              <a:ext uri="{FF2B5EF4-FFF2-40B4-BE49-F238E27FC236}">
                <a16:creationId xmlns:a16="http://schemas.microsoft.com/office/drawing/2014/main" id="{C5120E96-108C-4991-A015-B65CD96D9FAF}"/>
              </a:ext>
            </a:extLst>
          </p:cNvPr>
          <p:cNvSpPr>
            <a:spLocks noGrp="1" noChangeArrowheads="1"/>
          </p:cNvSpPr>
          <p:nvPr>
            <p:ph sz="half" idx="1"/>
          </p:nvPr>
        </p:nvSpPr>
        <p:spPr/>
        <p:txBody>
          <a:bodyPr/>
          <a:lstStyle/>
          <a:p>
            <a:pPr eaLnBrk="1" hangingPunct="1"/>
            <a:r>
              <a:rPr lang="en-US" altLang="en-US"/>
              <a:t>Types of Storms</a:t>
            </a:r>
          </a:p>
          <a:p>
            <a:pPr eaLnBrk="1" hangingPunct="1"/>
            <a:r>
              <a:rPr lang="en-US" altLang="en-US"/>
              <a:t>Know local warning</a:t>
            </a:r>
          </a:p>
          <a:p>
            <a:pPr eaLnBrk="1" hangingPunct="1"/>
            <a:r>
              <a:rPr lang="en-US" altLang="en-US"/>
              <a:t>Local shelters</a:t>
            </a:r>
          </a:p>
          <a:p>
            <a:pPr eaLnBrk="1" hangingPunct="1"/>
            <a:r>
              <a:rPr lang="en-US" altLang="en-US"/>
              <a:t>Children </a:t>
            </a:r>
            <a:r>
              <a:rPr lang="en-US" altLang="en-US">
                <a:latin typeface="Times New Roman" panose="02020603050405020304" pitchFamily="18" charset="0"/>
              </a:rPr>
              <a:t>–</a:t>
            </a:r>
            <a:r>
              <a:rPr lang="en-US" altLang="en-US"/>
              <a:t> do not touch wires on the ground</a:t>
            </a:r>
          </a:p>
          <a:p>
            <a:pPr eaLnBrk="1" hangingPunct="1"/>
            <a:endParaRPr lang="en-US" altLang="en-US"/>
          </a:p>
          <a:p>
            <a:pPr eaLnBrk="1" hangingPunct="1">
              <a:buFont typeface="Wingdings" panose="05000000000000000000" pitchFamily="2" charset="2"/>
              <a:buNone/>
            </a:pPr>
            <a:endParaRPr lang="en-US" altLang="en-US" sz="4400">
              <a:solidFill>
                <a:schemeClr val="tx2"/>
              </a:solidFill>
              <a:latin typeface="Times New Roman" panose="02020603050405020304" pitchFamily="18" charset="0"/>
            </a:endParaRPr>
          </a:p>
        </p:txBody>
      </p:sp>
      <p:sp>
        <p:nvSpPr>
          <p:cNvPr id="14340" name="Content Placeholder 6">
            <a:extLst>
              <a:ext uri="{FF2B5EF4-FFF2-40B4-BE49-F238E27FC236}">
                <a16:creationId xmlns:a16="http://schemas.microsoft.com/office/drawing/2014/main" id="{EE95A020-2F25-4A72-8EF2-80A1000D2BE2}"/>
              </a:ext>
            </a:extLst>
          </p:cNvPr>
          <p:cNvSpPr>
            <a:spLocks noGrp="1"/>
          </p:cNvSpPr>
          <p:nvPr>
            <p:ph sz="half" idx="2"/>
          </p:nvPr>
        </p:nvSpPr>
        <p:spPr/>
        <p:txBody>
          <a:bodyPr/>
          <a:lstStyle/>
          <a:p>
            <a:r>
              <a:rPr lang="en-US" altLang="en-US"/>
              <a:t>Open Windows/Doors, shut off Gas</a:t>
            </a:r>
            <a:endParaRPr lang="en-US" altLang="en-US" sz="4400">
              <a:solidFill>
                <a:schemeClr val="tx2"/>
              </a:solidFill>
              <a:latin typeface="Times New Roman" panose="02020603050405020304" pitchFamily="18" charset="0"/>
            </a:endParaRPr>
          </a:p>
          <a:p>
            <a:endParaRPr lang="en-US" altLang="en-US"/>
          </a:p>
        </p:txBody>
      </p:sp>
      <p:pic>
        <p:nvPicPr>
          <p:cNvPr id="41988" name="Picture 4">
            <a:hlinkClick r:id="" action="ppaction://media"/>
            <a:extLst>
              <a:ext uri="{FF2B5EF4-FFF2-40B4-BE49-F238E27FC236}">
                <a16:creationId xmlns:a16="http://schemas.microsoft.com/office/drawing/2014/main" id="{84D2599F-3638-40D5-9451-7B932789394F}"/>
              </a:ext>
            </a:extLst>
          </p:cNvPr>
          <p:cNvPicPr>
            <a:picLocks noRot="1" noChangeAspect="1" noChangeArrowheads="1"/>
          </p:cNvPicPr>
          <p:nvPr>
            <a:wavAudioFile r:embed="rId1" name="SN01094A.wav"/>
          </p:nvPr>
        </p:nvPicPr>
        <p:blipFill>
          <a:blip r:embed="rId4">
            <a:extLst>
              <a:ext uri="{28A0092B-C50C-407E-A947-70E740481C1C}">
                <a14:useLocalDpi xmlns:a14="http://schemas.microsoft.com/office/drawing/2010/main" val="0"/>
              </a:ext>
            </a:extLst>
          </a:blip>
          <a:srcRect/>
          <a:stretch>
            <a:fillRect/>
          </a:stretch>
        </p:blipFill>
        <p:spPr bwMode="auto">
          <a:xfrm>
            <a:off x="6172200" y="36576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
            <a:extLst>
              <a:ext uri="{FF2B5EF4-FFF2-40B4-BE49-F238E27FC236}">
                <a16:creationId xmlns:a16="http://schemas.microsoft.com/office/drawing/2014/main" id="{44059499-F369-455E-92BE-586602CBCE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495800"/>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restart="whenNotActive" fill="hold" evtFilter="cancelBubble" nodeType="interactiveSeq">
                <p:stCondLst>
                  <p:cond evt="onClick" delay="0">
                    <p:tgtEl>
                      <p:spTgt spid="4198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490" fill="hold"/>
                                        <p:tgtEl>
                                          <p:spTgt spid="41988"/>
                                        </p:tgtEl>
                                      </p:cBhvr>
                                    </p:cmd>
                                  </p:childTnLst>
                                </p:cTn>
                              </p:par>
                            </p:childTnLst>
                          </p:cTn>
                        </p:par>
                      </p:childTnLst>
                    </p:cTn>
                  </p:par>
                </p:childTnLst>
              </p:cTn>
              <p:nextCondLst>
                <p:cond evt="onClick" delay="0">
                  <p:tgtEl>
                    <p:spTgt spid="4198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198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a:extLst>
              <a:ext uri="{FF2B5EF4-FFF2-40B4-BE49-F238E27FC236}">
                <a16:creationId xmlns:a16="http://schemas.microsoft.com/office/drawing/2014/main" id="{9213B1BD-C2E8-4DEF-AC8E-8B36EF782139}"/>
              </a:ext>
            </a:extLst>
          </p:cNvPr>
          <p:cNvSpPr>
            <a:spLocks noGrp="1"/>
          </p:cNvSpPr>
          <p:nvPr>
            <p:ph type="title"/>
          </p:nvPr>
        </p:nvSpPr>
        <p:spPr/>
        <p:txBody>
          <a:bodyPr/>
          <a:lstStyle/>
          <a:p>
            <a:pPr algn="ctr"/>
            <a:r>
              <a:rPr lang="en-US" altLang="en-US"/>
              <a:t>Fire Statistics</a:t>
            </a:r>
          </a:p>
        </p:txBody>
      </p:sp>
      <p:pic>
        <p:nvPicPr>
          <p:cNvPr id="16387" name="Content Placeholder 6">
            <a:extLst>
              <a:ext uri="{FF2B5EF4-FFF2-40B4-BE49-F238E27FC236}">
                <a16:creationId xmlns:a16="http://schemas.microsoft.com/office/drawing/2014/main" id="{5BB65B73-2E6D-44DC-AD62-190C9B3E9DC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47800" y="1905000"/>
            <a:ext cx="6883400" cy="3627438"/>
          </a:xfrm>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AF50850-A26F-4AB4-AD6F-5E14BE373931}"/>
              </a:ext>
            </a:extLst>
          </p:cNvPr>
          <p:cNvSpPr>
            <a:spLocks noGrp="1" noChangeArrowheads="1"/>
          </p:cNvSpPr>
          <p:nvPr>
            <p:ph type="title"/>
          </p:nvPr>
        </p:nvSpPr>
        <p:spPr/>
        <p:txBody>
          <a:bodyPr/>
          <a:lstStyle/>
          <a:p>
            <a:pPr eaLnBrk="1" hangingPunct="1"/>
            <a:r>
              <a:rPr lang="en-US" altLang="en-US"/>
              <a:t>Fire – Be Ready</a:t>
            </a:r>
          </a:p>
        </p:txBody>
      </p:sp>
      <p:sp>
        <p:nvSpPr>
          <p:cNvPr id="18435" name="Rectangle 3">
            <a:extLst>
              <a:ext uri="{FF2B5EF4-FFF2-40B4-BE49-F238E27FC236}">
                <a16:creationId xmlns:a16="http://schemas.microsoft.com/office/drawing/2014/main" id="{A5A8D963-AB70-4655-BF54-B151EC58773A}"/>
              </a:ext>
            </a:extLst>
          </p:cNvPr>
          <p:cNvSpPr>
            <a:spLocks noGrp="1" noChangeArrowheads="1"/>
          </p:cNvSpPr>
          <p:nvPr>
            <p:ph type="body" sz="half" idx="1"/>
          </p:nvPr>
        </p:nvSpPr>
        <p:spPr/>
        <p:txBody>
          <a:bodyPr/>
          <a:lstStyle/>
          <a:p>
            <a:pPr eaLnBrk="1" hangingPunct="1"/>
            <a:r>
              <a:rPr lang="en-US" altLang="en-US" sz="2800"/>
              <a:t>Check smoke detectors and extinguishers</a:t>
            </a:r>
          </a:p>
          <a:p>
            <a:pPr eaLnBrk="1" hangingPunct="1"/>
            <a:r>
              <a:rPr lang="en-US" altLang="en-US" sz="2800"/>
              <a:t>Candle Caution</a:t>
            </a:r>
          </a:p>
          <a:p>
            <a:pPr eaLnBrk="1" hangingPunct="1"/>
            <a:r>
              <a:rPr lang="en-US" altLang="en-US" sz="2800"/>
              <a:t>Know where to meet</a:t>
            </a:r>
          </a:p>
          <a:p>
            <a:pPr eaLnBrk="1" hangingPunct="1"/>
            <a:r>
              <a:rPr lang="en-US" altLang="en-US" sz="2800"/>
              <a:t>Special needs?</a:t>
            </a:r>
          </a:p>
        </p:txBody>
      </p:sp>
      <p:pic>
        <p:nvPicPr>
          <p:cNvPr id="18436" name="Picture 5" descr="j0341770">
            <a:extLst>
              <a:ext uri="{FF2B5EF4-FFF2-40B4-BE49-F238E27FC236}">
                <a16:creationId xmlns:a16="http://schemas.microsoft.com/office/drawing/2014/main" id="{F06B3348-FCE5-4407-87D4-3A9CC0DC4562}"/>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572125" y="1981200"/>
            <a:ext cx="2936875" cy="4114800"/>
          </a:xfrm>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BEA2A79-9E0C-4C59-8C39-D698F5BB45D4}"/>
              </a:ext>
            </a:extLst>
          </p:cNvPr>
          <p:cNvSpPr>
            <a:spLocks noGrp="1" noChangeArrowheads="1"/>
          </p:cNvSpPr>
          <p:nvPr>
            <p:ph type="title"/>
          </p:nvPr>
        </p:nvSpPr>
        <p:spPr>
          <a:xfrm>
            <a:off x="1676400" y="776288"/>
            <a:ext cx="1828800" cy="1143000"/>
          </a:xfrm>
        </p:spPr>
        <p:txBody>
          <a:bodyPr/>
          <a:lstStyle/>
          <a:p>
            <a:pPr eaLnBrk="1" hangingPunct="1"/>
            <a:r>
              <a:rPr lang="en-US" altLang="en-US"/>
              <a:t>Fire</a:t>
            </a:r>
          </a:p>
        </p:txBody>
      </p:sp>
      <p:sp>
        <p:nvSpPr>
          <p:cNvPr id="20483" name="Rectangle 4">
            <a:extLst>
              <a:ext uri="{FF2B5EF4-FFF2-40B4-BE49-F238E27FC236}">
                <a16:creationId xmlns:a16="http://schemas.microsoft.com/office/drawing/2014/main" id="{65AAFB92-DB71-4F1F-A181-2CA2F878F540}"/>
              </a:ext>
            </a:extLst>
          </p:cNvPr>
          <p:cNvSpPr>
            <a:spLocks noGrp="1" noChangeArrowheads="1"/>
          </p:cNvSpPr>
          <p:nvPr>
            <p:ph type="body" sz="half" idx="2"/>
          </p:nvPr>
        </p:nvSpPr>
        <p:spPr>
          <a:xfrm>
            <a:off x="1524000" y="2514600"/>
            <a:ext cx="7421563" cy="3514725"/>
          </a:xfrm>
        </p:spPr>
        <p:txBody>
          <a:bodyPr/>
          <a:lstStyle/>
          <a:p>
            <a:pPr eaLnBrk="1" hangingPunct="1"/>
            <a:r>
              <a:rPr lang="en-US" altLang="en-US" sz="2400"/>
              <a:t>Remain Calm</a:t>
            </a:r>
          </a:p>
          <a:p>
            <a:pPr eaLnBrk="1" hangingPunct="1"/>
            <a:r>
              <a:rPr lang="en-US" altLang="en-US" sz="2400"/>
              <a:t>Check door for heat</a:t>
            </a:r>
          </a:p>
          <a:p>
            <a:pPr eaLnBrk="1" hangingPunct="1"/>
            <a:r>
              <a:rPr lang="en-US" altLang="en-US" sz="2400"/>
              <a:t>Crawl </a:t>
            </a:r>
          </a:p>
          <a:p>
            <a:pPr eaLnBrk="1" hangingPunct="1"/>
            <a:r>
              <a:rPr lang="en-US" altLang="en-US" sz="2400"/>
              <a:t>Get out </a:t>
            </a:r>
            <a:r>
              <a:rPr lang="en-US" altLang="en-US" sz="2400">
                <a:latin typeface="Times New Roman" panose="02020603050405020304" pitchFamily="18" charset="0"/>
              </a:rPr>
              <a:t>–</a:t>
            </a:r>
            <a:r>
              <a:rPr lang="en-US" altLang="en-US" sz="2400"/>
              <a:t> or stay near window</a:t>
            </a:r>
          </a:p>
          <a:p>
            <a:pPr eaLnBrk="1" hangingPunct="1"/>
            <a:r>
              <a:rPr lang="en-US" altLang="en-US" sz="2400"/>
              <a:t>STOP </a:t>
            </a:r>
            <a:r>
              <a:rPr lang="en-US" altLang="en-US" sz="2400">
                <a:latin typeface="Times New Roman" panose="02020603050405020304" pitchFamily="18" charset="0"/>
              </a:rPr>
              <a:t>–</a:t>
            </a:r>
            <a:r>
              <a:rPr lang="en-US" altLang="en-US" sz="2400"/>
              <a:t> DROP – ROLL</a:t>
            </a:r>
          </a:p>
          <a:p>
            <a:pPr eaLnBrk="1" hangingPunct="1"/>
            <a:endParaRPr lang="en-US" altLang="en-US" sz="2400"/>
          </a:p>
          <a:p>
            <a:pPr eaLnBrk="1" hangingPunct="1"/>
            <a:r>
              <a:rPr lang="en-US" altLang="en-US" sz="2400"/>
              <a:t>Follow                    signs in public buildings</a:t>
            </a:r>
          </a:p>
        </p:txBody>
      </p:sp>
      <p:pic>
        <p:nvPicPr>
          <p:cNvPr id="20484" name="Picture 5" descr="j0407334">
            <a:extLst>
              <a:ext uri="{FF2B5EF4-FFF2-40B4-BE49-F238E27FC236}">
                <a16:creationId xmlns:a16="http://schemas.microsoft.com/office/drawing/2014/main" id="{C660D4EA-0B43-4951-8763-A3A13412D4F4}"/>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733800" y="319088"/>
            <a:ext cx="3087688" cy="2057400"/>
          </a:xfrm>
        </p:spPr>
      </p:pic>
      <p:pic>
        <p:nvPicPr>
          <p:cNvPr id="20485" name="Picture 2">
            <a:extLst>
              <a:ext uri="{FF2B5EF4-FFF2-40B4-BE49-F238E27FC236}">
                <a16:creationId xmlns:a16="http://schemas.microsoft.com/office/drawing/2014/main" id="{C9CB875F-63B8-4877-AA1D-422FC493EB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676775"/>
            <a:ext cx="13716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a:extLst>
              <a:ext uri="{FF2B5EF4-FFF2-40B4-BE49-F238E27FC236}">
                <a16:creationId xmlns:a16="http://schemas.microsoft.com/office/drawing/2014/main" id="{3E201B13-54EC-4C90-9CB0-009DEBE5AE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1447800"/>
            <a:ext cx="142875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928</TotalTime>
  <Words>7393</Words>
  <Application>Microsoft Office PowerPoint</Application>
  <PresentationFormat>On-screen Show (4:3)</PresentationFormat>
  <Paragraphs>662</Paragraphs>
  <Slides>25</Slides>
  <Notes>25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Times New Roman</vt:lpstr>
      <vt:lpstr>Arial</vt:lpstr>
      <vt:lpstr>Wingdings</vt:lpstr>
      <vt:lpstr>Dad`s Tie</vt:lpstr>
      <vt:lpstr>Preparing for Disasters</vt:lpstr>
      <vt:lpstr>What are disasters?</vt:lpstr>
      <vt:lpstr>Power Outage</vt:lpstr>
      <vt:lpstr>Power Outage in the Cold</vt:lpstr>
      <vt:lpstr>Power Outage in the Heat</vt:lpstr>
      <vt:lpstr>    Storms                  Gas leaks </vt:lpstr>
      <vt:lpstr>Fire Statistics</vt:lpstr>
      <vt:lpstr>Fire – Be Ready</vt:lpstr>
      <vt:lpstr>Fire</vt:lpstr>
      <vt:lpstr>Fire</vt:lpstr>
      <vt:lpstr>   Tornado  </vt:lpstr>
      <vt:lpstr>Flood</vt:lpstr>
      <vt:lpstr>Flood</vt:lpstr>
      <vt:lpstr>Earthquake</vt:lpstr>
      <vt:lpstr>Other Emergencies</vt:lpstr>
      <vt:lpstr>Disease</vt:lpstr>
      <vt:lpstr>Pandemic</vt:lpstr>
      <vt:lpstr>Plan</vt:lpstr>
      <vt:lpstr>Evacuate If local officials issue evacuation orders – follow them!</vt:lpstr>
      <vt:lpstr>PowerPoint Presentation</vt:lpstr>
      <vt:lpstr>Disaster Kit</vt:lpstr>
      <vt:lpstr>Go-Bag:  One per person with ID tag</vt:lpstr>
      <vt:lpstr>Water</vt:lpstr>
      <vt:lpstr>Food</vt:lpstr>
      <vt:lpstr>NC Resources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Disasters</dc:title>
  <dc:creator>Sara Carpenter</dc:creator>
  <cp:lastModifiedBy>Cynthia Mejia</cp:lastModifiedBy>
  <cp:revision>39</cp:revision>
  <cp:lastPrinted>1601-01-01T00:00:00Z</cp:lastPrinted>
  <dcterms:created xsi:type="dcterms:W3CDTF">2007-04-05T21:34:42Z</dcterms:created>
  <dcterms:modified xsi:type="dcterms:W3CDTF">2020-09-11T13:33:45Z</dcterms:modified>
</cp:coreProperties>
</file>